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800"/>
          </a:p>
        </p:txBody>
      </p:sp>
      <p:sp>
        <p:nvSpPr>
          <p:cNvPr id="260" name="Google Shape;260;p1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61" name="Google Shape;26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800"/>
          </a:p>
        </p:txBody>
      </p:sp>
      <p:sp>
        <p:nvSpPr>
          <p:cNvPr id="301" name="Google Shape;301;p2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02" name="Google Shape;30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2c7f0f07f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7f0f07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3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64" name="Google Shape;364;p3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365" name="Google Shape;36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83" name="Google Shape;383;p3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384" name="Google Shape;38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4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407" name="Google Shape;407;p4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408" name="Google Shape;40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4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414" name="Google Shape;414;p4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415" name="Google Shape;41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2c7f0f07f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7f0f07f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2c7f0f07f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7f0f07f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c7f0f07f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7f0f07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5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Relate to Infectious diseases</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Using detailed data on how people travel can find the relative risk of infection</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It has been shown that global travel networks can anticipate disease spread, what about smaller distances?</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Individual patterns of mobility are more of a challenge.</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Relative probability of infecting someone in home city, or other city must be related to the probability that they meet. Must be somewhat predictive.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506" name="Google Shape;506;p5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507" name="Google Shape;50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5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Relate to Infectious diseases</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Using detailed data on how people travel can find the relative risk of infection</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It has been shown that global travel networks can anticipate disease spread, what about smaller distances?</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Individual patterns of mobility are more of a challenge.</a:t>
            </a:r>
            <a:endParaRPr b="0" i="0" sz="1800" u="none" cap="none" strike="noStrike"/>
          </a:p>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Relative probability of infecting someone in home city, or other city must be related to the probability that they meet. Must be somewhat predictive.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520" name="Google Shape;520;p5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521" name="Google Shape;52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5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A mobility model is used to determine the relative probability an individual from an origin population travels to each destination population. A way of quantifying the movement patterns. (DO NOT GET INTO FLUX VS MOBILITY HERE)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537" name="Google Shape;537;p5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538" name="Google Shape;53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5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A mobility model is used to determine the relative probability an individual from an origin population travels to each destination population. A way of quantifying the movement patterns. (DO NOT GET INTO FLUX VS MOBILITY HERE)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557" name="Google Shape;557;p5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558" name="Google Shape;55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5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A mobility model is used to determine the relative probability an individual from an origin population travels to each destination population. A way of quantifying the movement patterns. (DO NOT GET INTO FLUX VS MOBILITY HERE)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579" name="Google Shape;579;p5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580" name="Google Shape;58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5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The shorter the distance between two objects and the greater the mass (population) of either/both objects, the greater the gravitational pull between the objects</a:t>
            </a:r>
            <a:endParaRPr b="0" i="0" sz="1800" u="none" cap="none" strike="noStrike"/>
          </a:p>
        </p:txBody>
      </p:sp>
      <p:sp>
        <p:nvSpPr>
          <p:cNvPr id="615" name="Google Shape;615;p5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616" name="Google Shape;61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p6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The shorter the distance between two objects and the greater the mass (population) of either/both objects, the greater the gravitational pull between the objects</a:t>
            </a:r>
            <a:endParaRPr b="0" i="0" sz="1800" u="none" cap="none" strike="noStrike"/>
          </a:p>
        </p:txBody>
      </p:sp>
      <p:sp>
        <p:nvSpPr>
          <p:cNvPr id="629" name="Google Shape;629;p6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630" name="Google Shape;63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6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The shorter the distance between two objects and the greater the mass (population) of either/both objects, the greater the gravitational pull between the objects</a:t>
            </a:r>
            <a:endParaRPr b="0" i="0" sz="1800" u="none" cap="none" strike="noStrike"/>
          </a:p>
        </p:txBody>
      </p:sp>
      <p:sp>
        <p:nvSpPr>
          <p:cNvPr id="657" name="Google Shape;657;p6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658" name="Google Shape;658;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6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The shorter the distance between two objects and the greater the mass (population) of either/both objects, the greater the gravitational pull between the objects</a:t>
            </a:r>
            <a:endParaRPr b="0" i="0" sz="1800" u="none" cap="none" strike="noStrike"/>
          </a:p>
        </p:txBody>
      </p:sp>
      <p:sp>
        <p:nvSpPr>
          <p:cNvPr id="674" name="Google Shape;674;p6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675" name="Google Shape;675;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6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Parameterless</a:t>
            </a:r>
            <a:endParaRPr b="0" i="0" sz="1800" u="none" cap="none" strike="noStrike"/>
          </a:p>
          <a:p>
            <a:pPr indent="0" lvl="0" marL="0" marR="0" rtl="0" algn="l">
              <a:spcBef>
                <a:spcPts val="0"/>
              </a:spcBef>
              <a:spcAft>
                <a:spcPts val="0"/>
              </a:spcAft>
              <a:buNone/>
            </a:pPr>
            <a:r>
              <a:rPr b="0" i="0" lang="en-US" sz="2000" u="none" cap="none" strike="noStrike">
                <a:latin typeface="Arial"/>
                <a:ea typeface="Arial"/>
                <a:cs typeface="Arial"/>
                <a:sym typeface="Arial"/>
              </a:rPr>
              <a:t>Radiation model describes how likely an individual is to be absorbed by high density locations</a:t>
            </a:r>
            <a:endParaRPr b="0" i="0" sz="1800" u="none" cap="none" strike="noStrike"/>
          </a:p>
        </p:txBody>
      </p:sp>
      <p:sp>
        <p:nvSpPr>
          <p:cNvPr id="705" name="Google Shape;705;p6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06" name="Google Shape;70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6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Parameterless</a:t>
            </a:r>
            <a:endParaRPr b="0" i="0" sz="1800" u="none" cap="none" strike="noStrike"/>
          </a:p>
          <a:p>
            <a:pPr indent="0" lvl="0" marL="0" marR="0" rtl="0" algn="l">
              <a:spcBef>
                <a:spcPts val="0"/>
              </a:spcBef>
              <a:spcAft>
                <a:spcPts val="0"/>
              </a:spcAft>
              <a:buNone/>
            </a:pPr>
            <a:r>
              <a:rPr b="0" i="0" lang="en-US" sz="2000" u="none" cap="none" strike="noStrike">
                <a:latin typeface="Arial"/>
                <a:ea typeface="Arial"/>
                <a:cs typeface="Arial"/>
                <a:sym typeface="Arial"/>
              </a:rPr>
              <a:t>Radiation model describes how likely an individual is to be absorbed by high density locations</a:t>
            </a:r>
            <a:endParaRPr b="0" i="0" sz="1800" u="none" cap="none" strike="noStrike"/>
          </a:p>
        </p:txBody>
      </p:sp>
      <p:sp>
        <p:nvSpPr>
          <p:cNvPr id="720" name="Google Shape;720;p6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21" name="Google Shape;72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6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738" name="Google Shape;738;p6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39" name="Google Shape;739;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6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761" name="Google Shape;761;p6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62" name="Google Shape;76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6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776" name="Google Shape;776;p6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77" name="Google Shape;77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6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798" name="Google Shape;798;p6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799" name="Google Shape;79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6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000" u="none" cap="none" strike="noStrike">
                <a:latin typeface="Arial"/>
                <a:ea typeface="Arial"/>
                <a:cs typeface="Arial"/>
                <a:sym typeface="Arial"/>
              </a:rPr>
              <a:t>A mobility model is used to determine the relative probability an individual from an origin population travels to each destination population. A way of quantifying the movement patterns. (DO NOT GET INTO FLUX VS MOBILITY HERE)</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
        <p:nvSpPr>
          <p:cNvPr id="813" name="Google Shape;813;p6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14" name="Google Shape;814;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7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But we have much more data – not just one household but lots of households and individuals for this whole area.</a:t>
            </a:r>
            <a:endParaRPr b="0" i="0" sz="1800" u="none" cap="none" strike="noStrike"/>
          </a:p>
        </p:txBody>
      </p:sp>
      <p:sp>
        <p:nvSpPr>
          <p:cNvPr id="833" name="Google Shape;833;p7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34" name="Google Shape;834;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7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843" name="Google Shape;843;p7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44" name="Google Shape;84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p7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854" name="Google Shape;854;p7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55" name="Google Shape;85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p7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865" name="Google Shape;865;p7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66" name="Google Shape;86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7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National mobility fluxes with more than ten travellers originating from New York County (left) and the high intensity fluxes (over 1,100 travellers) within the state of New York (right). Arrows represent commuters fluxes, the colour capturing flux intensity: black, 10 individuals (fluxes below ten travellers are not shown for clarity), white, &gt;10,000 individuals.  Reported in US census 2000.</a:t>
            </a:r>
            <a:endParaRPr b="0" i="0" sz="1800" u="none" cap="none" strike="noStrike"/>
          </a:p>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Over 3000 counties, numbers travelling between each county, commuting only.</a:t>
            </a:r>
            <a:endParaRPr b="0" i="0" sz="1800" u="none" cap="none" strike="noStrike"/>
          </a:p>
        </p:txBody>
      </p:sp>
      <p:sp>
        <p:nvSpPr>
          <p:cNvPr id="875" name="Google Shape;875;p7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76" name="Google Shape;876;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7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National mobility fluxes with more than ten travellers originating from New York County (left) and the high intensity fluxes (over 1,100 travellers) within the state of New York (right). Arrows represent commuters fluxes, the colour capturing flux intensity: black, 10 individuals (fluxes below ten travellers are not shown for clarity), white, &gt;10,000 individuals.  Reported in US census 2000.</a:t>
            </a:r>
            <a:endParaRPr b="0" i="0" sz="1800" u="none" cap="none" strike="noStrike"/>
          </a:p>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Over 3000 counties, numbers travelling between each county, commuting only.</a:t>
            </a:r>
            <a:endParaRPr b="0" i="0" sz="1800" u="none" cap="none" strike="noStrike"/>
          </a:p>
        </p:txBody>
      </p:sp>
      <p:sp>
        <p:nvSpPr>
          <p:cNvPr id="887" name="Google Shape;887;p7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88" name="Google Shape;88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7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896" name="Google Shape;896;p7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800"/>
          </a:p>
        </p:txBody>
      </p:sp>
      <p:sp>
        <p:nvSpPr>
          <p:cNvPr id="897" name="Google Shape;89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200">
                <a:latin typeface="Times New Roman"/>
                <a:ea typeface="Times New Roman"/>
                <a:cs typeface="Times New Roman"/>
                <a:sym typeface="Times New Roman"/>
              </a:rPr>
              <a:t>‹#›</a:t>
            </a:fld>
            <a:endParaRPr sz="1800"/>
          </a:p>
        </p:txBody>
      </p:sp>
      <p:sp>
        <p:nvSpPr>
          <p:cNvPr id="217" name="Google Shape;217;p11:notes"/>
          <p:cNvSpPr txBox="1"/>
          <p:nvPr>
            <p:ph idx="1" type="body"/>
          </p:nvPr>
        </p:nvSpPr>
        <p:spPr>
          <a:xfrm>
            <a:off x="685800" y="4341960"/>
            <a:ext cx="5486040" cy="411588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18" name="Google Shape;2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5" name="Google Shape;15;p2"/>
          <p:cNvSpPr txBox="1"/>
          <p:nvPr>
            <p:ph idx="1" type="subTitle"/>
          </p:nvPr>
        </p:nvSpPr>
        <p:spPr>
          <a:xfrm>
            <a:off x="457200" y="762120"/>
            <a:ext cx="8229240" cy="5364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45" name="Google Shape;45;p11"/>
          <p:cNvSpPr txBox="1"/>
          <p:nvPr>
            <p:ph idx="1" type="body"/>
          </p:nvPr>
        </p:nvSpPr>
        <p:spPr>
          <a:xfrm>
            <a:off x="457200" y="76212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6" name="Google Shape;46;p11"/>
          <p:cNvSpPr txBox="1"/>
          <p:nvPr>
            <p:ph idx="2"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49" name="Google Shape;49;p12"/>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0" name="Google Shape;50;p12"/>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1" name="Google Shape;51;p12"/>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 name="Google Shape;52;p12"/>
          <p:cNvSpPr txBox="1"/>
          <p:nvPr>
            <p:ph idx="4"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55" name="Google Shape;55;p13"/>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6" name="Google Shape;56;p13"/>
          <p:cNvSpPr txBox="1"/>
          <p:nvPr>
            <p:ph idx="2"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57" name="Google Shape;57;p13"/>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pic>
        <p:nvPicPr>
          <p:cNvPr id="58" name="Google Shape;58;p13"/>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70" name="Google Shape;70;p16"/>
          <p:cNvSpPr txBox="1"/>
          <p:nvPr>
            <p:ph idx="1" type="subTitle"/>
          </p:nvPr>
        </p:nvSpPr>
        <p:spPr>
          <a:xfrm>
            <a:off x="457200" y="762120"/>
            <a:ext cx="8229240" cy="5364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71" name="Shape 71"/>
        <p:cNvGrpSpPr/>
        <p:nvPr/>
      </p:nvGrpSpPr>
      <p:grpSpPr>
        <a:xfrm>
          <a:off x="0" y="0"/>
          <a:ext cx="0" cy="0"/>
          <a:chOff x="0" y="0"/>
          <a:chExt cx="0" cy="0"/>
        </a:xfrm>
      </p:grpSpPr>
      <p:sp>
        <p:nvSpPr>
          <p:cNvPr id="72" name="Google Shape;72;p17"/>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73" name="Google Shape;73;p17"/>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4" name="Shape 74"/>
        <p:cNvGrpSpPr/>
        <p:nvPr/>
      </p:nvGrpSpPr>
      <p:grpSpPr>
        <a:xfrm>
          <a:off x="0" y="0"/>
          <a:ext cx="0" cy="0"/>
          <a:chOff x="0" y="0"/>
          <a:chExt cx="0" cy="0"/>
        </a:xfrm>
      </p:grpSpPr>
      <p:sp>
        <p:nvSpPr>
          <p:cNvPr id="75" name="Google Shape;75;p18"/>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76" name="Google Shape;76;p18"/>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7" name="Google Shape;77;p18"/>
          <p:cNvSpPr txBox="1"/>
          <p:nvPr>
            <p:ph idx="2"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9"/>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0" name="Shape 80"/>
        <p:cNvGrpSpPr/>
        <p:nvPr/>
      </p:nvGrpSpPr>
      <p:grpSpPr>
        <a:xfrm>
          <a:off x="0" y="0"/>
          <a:ext cx="0" cy="0"/>
          <a:chOff x="0" y="0"/>
          <a:chExt cx="0" cy="0"/>
        </a:xfrm>
      </p:grpSpPr>
      <p:sp>
        <p:nvSpPr>
          <p:cNvPr id="81" name="Google Shape;81;p20"/>
          <p:cNvSpPr txBox="1"/>
          <p:nvPr>
            <p:ph idx="1" type="subTitle"/>
          </p:nvPr>
        </p:nvSpPr>
        <p:spPr>
          <a:xfrm>
            <a:off x="1219320" y="46080"/>
            <a:ext cx="6552720" cy="2611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2" name="Shape 82"/>
        <p:cNvGrpSpPr/>
        <p:nvPr/>
      </p:nvGrpSpPr>
      <p:grpSpPr>
        <a:xfrm>
          <a:off x="0" y="0"/>
          <a:ext cx="0" cy="0"/>
          <a:chOff x="0" y="0"/>
          <a:chExt cx="0" cy="0"/>
        </a:xfrm>
      </p:grpSpPr>
      <p:sp>
        <p:nvSpPr>
          <p:cNvPr id="83" name="Google Shape;83;p21"/>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84" name="Google Shape;84;p21"/>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5" name="Google Shape;85;p21"/>
          <p:cNvSpPr txBox="1"/>
          <p:nvPr>
            <p:ph idx="2"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6" name="Google Shape;86;p21"/>
          <p:cNvSpPr txBox="1"/>
          <p:nvPr>
            <p:ph idx="3"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22"/>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89" name="Google Shape;89;p22"/>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0" name="Google Shape;90;p22"/>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1" name="Google Shape;91;p22"/>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2" name="Shape 92"/>
        <p:cNvGrpSpPr/>
        <p:nvPr/>
      </p:nvGrpSpPr>
      <p:grpSpPr>
        <a:xfrm>
          <a:off x="0" y="0"/>
          <a:ext cx="0" cy="0"/>
          <a:chOff x="0" y="0"/>
          <a:chExt cx="0" cy="0"/>
        </a:xfrm>
      </p:grpSpPr>
      <p:sp>
        <p:nvSpPr>
          <p:cNvPr id="93" name="Google Shape;93;p23"/>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94" name="Google Shape;94;p23"/>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5" name="Google Shape;95;p23"/>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6" name="Google Shape;96;p23"/>
          <p:cNvSpPr txBox="1"/>
          <p:nvPr>
            <p:ph idx="3"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7" name="Shape 97"/>
        <p:cNvGrpSpPr/>
        <p:nvPr/>
      </p:nvGrpSpPr>
      <p:grpSpPr>
        <a:xfrm>
          <a:off x="0" y="0"/>
          <a:ext cx="0" cy="0"/>
          <a:chOff x="0" y="0"/>
          <a:chExt cx="0" cy="0"/>
        </a:xfrm>
      </p:grpSpPr>
      <p:sp>
        <p:nvSpPr>
          <p:cNvPr id="98" name="Google Shape;98;p24"/>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99" name="Google Shape;99;p24"/>
          <p:cNvSpPr txBox="1"/>
          <p:nvPr>
            <p:ph idx="1" type="body"/>
          </p:nvPr>
        </p:nvSpPr>
        <p:spPr>
          <a:xfrm>
            <a:off x="457200" y="76212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0" name="Google Shape;100;p24"/>
          <p:cNvSpPr txBox="1"/>
          <p:nvPr>
            <p:ph idx="2"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03" name="Google Shape;103;p25"/>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4" name="Google Shape;104;p25"/>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5" name="Google Shape;105;p25"/>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6" name="Google Shape;106;p25"/>
          <p:cNvSpPr txBox="1"/>
          <p:nvPr>
            <p:ph idx="4"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7" name="Shape 107"/>
        <p:cNvGrpSpPr/>
        <p:nvPr/>
      </p:nvGrpSpPr>
      <p:grpSpPr>
        <a:xfrm>
          <a:off x="0" y="0"/>
          <a:ext cx="0" cy="0"/>
          <a:chOff x="0" y="0"/>
          <a:chExt cx="0" cy="0"/>
        </a:xfrm>
      </p:grpSpPr>
      <p:sp>
        <p:nvSpPr>
          <p:cNvPr id="108" name="Google Shape;108;p26"/>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09" name="Google Shape;109;p26"/>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0" name="Google Shape;110;p26"/>
          <p:cNvSpPr txBox="1"/>
          <p:nvPr>
            <p:ph idx="2"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11" name="Google Shape;111;p26"/>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pic>
        <p:nvPicPr>
          <p:cNvPr id="112" name="Google Shape;112;p26"/>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2" name="Shape 12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23" name="Shape 123"/>
        <p:cNvGrpSpPr/>
        <p:nvPr/>
      </p:nvGrpSpPr>
      <p:grpSpPr>
        <a:xfrm>
          <a:off x="0" y="0"/>
          <a:ext cx="0" cy="0"/>
          <a:chOff x="0" y="0"/>
          <a:chExt cx="0" cy="0"/>
        </a:xfrm>
      </p:grpSpPr>
      <p:sp>
        <p:nvSpPr>
          <p:cNvPr id="124" name="Google Shape;124;p29"/>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25" name="Google Shape;125;p29"/>
          <p:cNvSpPr txBox="1"/>
          <p:nvPr>
            <p:ph idx="1" type="subTitle"/>
          </p:nvPr>
        </p:nvSpPr>
        <p:spPr>
          <a:xfrm>
            <a:off x="457200" y="762120"/>
            <a:ext cx="8229240" cy="5364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6" name="Shape 126"/>
        <p:cNvGrpSpPr/>
        <p:nvPr/>
      </p:nvGrpSpPr>
      <p:grpSpPr>
        <a:xfrm>
          <a:off x="0" y="0"/>
          <a:ext cx="0" cy="0"/>
          <a:chOff x="0" y="0"/>
          <a:chExt cx="0" cy="0"/>
        </a:xfrm>
      </p:grpSpPr>
      <p:sp>
        <p:nvSpPr>
          <p:cNvPr id="127" name="Google Shape;127;p30"/>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28" name="Google Shape;128;p30"/>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9" name="Shape 129"/>
        <p:cNvGrpSpPr/>
        <p:nvPr/>
      </p:nvGrpSpPr>
      <p:grpSpPr>
        <a:xfrm>
          <a:off x="0" y="0"/>
          <a:ext cx="0" cy="0"/>
          <a:chOff x="0" y="0"/>
          <a:chExt cx="0" cy="0"/>
        </a:xfrm>
      </p:grpSpPr>
      <p:sp>
        <p:nvSpPr>
          <p:cNvPr id="130" name="Google Shape;130;p31"/>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31" name="Google Shape;131;p31"/>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2" name="Google Shape;132;p31"/>
          <p:cNvSpPr txBox="1"/>
          <p:nvPr>
            <p:ph idx="2"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32"/>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9" name="Google Shape;19;p4"/>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35" name="Shape 135"/>
        <p:cNvGrpSpPr/>
        <p:nvPr/>
      </p:nvGrpSpPr>
      <p:grpSpPr>
        <a:xfrm>
          <a:off x="0" y="0"/>
          <a:ext cx="0" cy="0"/>
          <a:chOff x="0" y="0"/>
          <a:chExt cx="0" cy="0"/>
        </a:xfrm>
      </p:grpSpPr>
      <p:sp>
        <p:nvSpPr>
          <p:cNvPr id="136" name="Google Shape;136;p33"/>
          <p:cNvSpPr txBox="1"/>
          <p:nvPr>
            <p:ph idx="1" type="subTitle"/>
          </p:nvPr>
        </p:nvSpPr>
        <p:spPr>
          <a:xfrm>
            <a:off x="1219320" y="46080"/>
            <a:ext cx="6552720" cy="2611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37" name="Shape 137"/>
        <p:cNvGrpSpPr/>
        <p:nvPr/>
      </p:nvGrpSpPr>
      <p:grpSpPr>
        <a:xfrm>
          <a:off x="0" y="0"/>
          <a:ext cx="0" cy="0"/>
          <a:chOff x="0" y="0"/>
          <a:chExt cx="0" cy="0"/>
        </a:xfrm>
      </p:grpSpPr>
      <p:sp>
        <p:nvSpPr>
          <p:cNvPr id="138" name="Google Shape;138;p34"/>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39" name="Google Shape;139;p34"/>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0" name="Google Shape;140;p34"/>
          <p:cNvSpPr txBox="1"/>
          <p:nvPr>
            <p:ph idx="2"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1" name="Google Shape;141;p34"/>
          <p:cNvSpPr txBox="1"/>
          <p:nvPr>
            <p:ph idx="3"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2" name="Shape 142"/>
        <p:cNvGrpSpPr/>
        <p:nvPr/>
      </p:nvGrpSpPr>
      <p:grpSpPr>
        <a:xfrm>
          <a:off x="0" y="0"/>
          <a:ext cx="0" cy="0"/>
          <a:chOff x="0" y="0"/>
          <a:chExt cx="0" cy="0"/>
        </a:xfrm>
      </p:grpSpPr>
      <p:sp>
        <p:nvSpPr>
          <p:cNvPr id="143" name="Google Shape;143;p35"/>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44" name="Google Shape;144;p35"/>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5" name="Google Shape;145;p35"/>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6" name="Google Shape;146;p35"/>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47" name="Shape 147"/>
        <p:cNvGrpSpPr/>
        <p:nvPr/>
      </p:nvGrpSpPr>
      <p:grpSpPr>
        <a:xfrm>
          <a:off x="0" y="0"/>
          <a:ext cx="0" cy="0"/>
          <a:chOff x="0" y="0"/>
          <a:chExt cx="0" cy="0"/>
        </a:xfrm>
      </p:grpSpPr>
      <p:sp>
        <p:nvSpPr>
          <p:cNvPr id="148" name="Google Shape;148;p36"/>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49" name="Google Shape;149;p36"/>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0" name="Google Shape;150;p36"/>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1" name="Google Shape;151;p36"/>
          <p:cNvSpPr txBox="1"/>
          <p:nvPr>
            <p:ph idx="3"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2" name="Shape 152"/>
        <p:cNvGrpSpPr/>
        <p:nvPr/>
      </p:nvGrpSpPr>
      <p:grpSpPr>
        <a:xfrm>
          <a:off x="0" y="0"/>
          <a:ext cx="0" cy="0"/>
          <a:chOff x="0" y="0"/>
          <a:chExt cx="0" cy="0"/>
        </a:xfrm>
      </p:grpSpPr>
      <p:sp>
        <p:nvSpPr>
          <p:cNvPr id="153" name="Google Shape;153;p37"/>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54" name="Google Shape;154;p37"/>
          <p:cNvSpPr txBox="1"/>
          <p:nvPr>
            <p:ph idx="1" type="body"/>
          </p:nvPr>
        </p:nvSpPr>
        <p:spPr>
          <a:xfrm>
            <a:off x="457200" y="76212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5" name="Google Shape;155;p37"/>
          <p:cNvSpPr txBox="1"/>
          <p:nvPr>
            <p:ph idx="2"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56" name="Shape 156"/>
        <p:cNvGrpSpPr/>
        <p:nvPr/>
      </p:nvGrpSpPr>
      <p:grpSpPr>
        <a:xfrm>
          <a:off x="0" y="0"/>
          <a:ext cx="0" cy="0"/>
          <a:chOff x="0" y="0"/>
          <a:chExt cx="0" cy="0"/>
        </a:xfrm>
      </p:grpSpPr>
      <p:sp>
        <p:nvSpPr>
          <p:cNvPr id="157" name="Google Shape;157;p38"/>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58" name="Google Shape;158;p38"/>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9" name="Google Shape;159;p38"/>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0" name="Google Shape;160;p38"/>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1" name="Google Shape;161;p38"/>
          <p:cNvSpPr txBox="1"/>
          <p:nvPr>
            <p:ph idx="4"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62" name="Shape 162"/>
        <p:cNvGrpSpPr/>
        <p:nvPr/>
      </p:nvGrpSpPr>
      <p:grpSpPr>
        <a:xfrm>
          <a:off x="0" y="0"/>
          <a:ext cx="0" cy="0"/>
          <a:chOff x="0" y="0"/>
          <a:chExt cx="0" cy="0"/>
        </a:xfrm>
      </p:grpSpPr>
      <p:sp>
        <p:nvSpPr>
          <p:cNvPr id="163" name="Google Shape;163;p39"/>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64" name="Google Shape;164;p39"/>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5" name="Google Shape;165;p39"/>
          <p:cNvSpPr txBox="1"/>
          <p:nvPr>
            <p:ph idx="2"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66" name="Google Shape;166;p39"/>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pic>
        <p:nvPicPr>
          <p:cNvPr id="167" name="Google Shape;167;p39"/>
          <p:cNvPicPr preferRelativeResize="0"/>
          <p:nvPr/>
        </p:nvPicPr>
        <p:blipFill rotWithShape="1">
          <a:blip r:embed="rId2">
            <a:alphaModFix/>
          </a:blip>
          <a:srcRect b="0" l="0" r="0" t="0"/>
          <a:stretch/>
        </p:blipFill>
        <p:spPr>
          <a:xfrm>
            <a:off x="1210320" y="761760"/>
            <a:ext cx="6722280" cy="53636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22" name="Google Shape;22;p5"/>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 name="Google Shape;23;p5"/>
          <p:cNvSpPr txBox="1"/>
          <p:nvPr>
            <p:ph idx="2"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1219320" y="46080"/>
            <a:ext cx="6552720" cy="26114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30" name="Google Shape;30;p8"/>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1" name="Google Shape;31;p8"/>
          <p:cNvSpPr txBox="1"/>
          <p:nvPr>
            <p:ph idx="2" type="body"/>
          </p:nvPr>
        </p:nvSpPr>
        <p:spPr>
          <a:xfrm>
            <a:off x="45720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2" name="Google Shape;32;p8"/>
          <p:cNvSpPr txBox="1"/>
          <p:nvPr>
            <p:ph idx="3" type="body"/>
          </p:nvPr>
        </p:nvSpPr>
        <p:spPr>
          <a:xfrm>
            <a:off x="467424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35" name="Google Shape;35;p9"/>
          <p:cNvSpPr txBox="1"/>
          <p:nvPr>
            <p:ph idx="1" type="body"/>
          </p:nvPr>
        </p:nvSpPr>
        <p:spPr>
          <a:xfrm>
            <a:off x="457200" y="762120"/>
            <a:ext cx="401580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6" name="Google Shape;36;p9"/>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7" name="Google Shape;37;p9"/>
          <p:cNvSpPr txBox="1"/>
          <p:nvPr>
            <p:ph idx="3" type="body"/>
          </p:nvPr>
        </p:nvSpPr>
        <p:spPr>
          <a:xfrm>
            <a:off x="4674240" y="356364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1219320" y="46080"/>
            <a:ext cx="6552720" cy="563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40" name="Google Shape;40;p10"/>
          <p:cNvSpPr txBox="1"/>
          <p:nvPr>
            <p:ph idx="1" type="body"/>
          </p:nvPr>
        </p:nvSpPr>
        <p:spPr>
          <a:xfrm>
            <a:off x="45720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1" name="Google Shape;41;p10"/>
          <p:cNvSpPr txBox="1"/>
          <p:nvPr>
            <p:ph idx="2" type="body"/>
          </p:nvPr>
        </p:nvSpPr>
        <p:spPr>
          <a:xfrm>
            <a:off x="4674240" y="762120"/>
            <a:ext cx="401580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2" name="Google Shape;42;p10"/>
          <p:cNvSpPr txBox="1"/>
          <p:nvPr>
            <p:ph idx="3" type="body"/>
          </p:nvPr>
        </p:nvSpPr>
        <p:spPr>
          <a:xfrm>
            <a:off x="457200" y="3563640"/>
            <a:ext cx="8229240" cy="255816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image" Target="../media/image3.jp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image" Target="../media/image3.jp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4.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04760" y="95400"/>
            <a:ext cx="1073520" cy="265680"/>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7772400" y="76320"/>
            <a:ext cx="1294920" cy="403560"/>
          </a:xfrm>
          <a:prstGeom prst="rect">
            <a:avLst/>
          </a:prstGeom>
          <a:noFill/>
          <a:ln>
            <a:noFill/>
          </a:ln>
        </p:spPr>
      </p:pic>
      <p:sp>
        <p:nvSpPr>
          <p:cNvPr id="8" name="Google Shape;8;p1"/>
          <p:cNvSpPr/>
          <p:nvPr/>
        </p:nvSpPr>
        <p:spPr>
          <a:xfrm>
            <a:off x="7362828" y="6611750"/>
            <a:ext cx="1780800" cy="3942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US" sz="1200"/>
              <a:t>https://goo.gl/zCwwFU</a:t>
            </a:r>
            <a:endParaRPr b="0" i="0" sz="1200" u="none" cap="none" strike="noStrike"/>
          </a:p>
        </p:txBody>
      </p:sp>
      <p:sp>
        <p:nvSpPr>
          <p:cNvPr id="9" name="Google Shape;9;p1"/>
          <p:cNvSpPr txBox="1"/>
          <p:nvPr>
            <p:ph type="title"/>
          </p:nvPr>
        </p:nvSpPr>
        <p:spPr>
          <a:xfrm>
            <a:off x="685800" y="533520"/>
            <a:ext cx="7772040" cy="146952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457200" y="6356520"/>
            <a:ext cx="2133360" cy="36468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 name="Google Shape;11;p1"/>
          <p:cNvSpPr txBox="1"/>
          <p:nvPr>
            <p:ph idx="11" type="ftr"/>
          </p:nvPr>
        </p:nvSpPr>
        <p:spPr>
          <a:xfrm>
            <a:off x="3124080" y="6553080"/>
            <a:ext cx="2895120" cy="167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457200" y="1604520"/>
            <a:ext cx="8229240" cy="39772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1">
            <a:alphaModFix/>
          </a:blip>
          <a:srcRect b="0" l="0" r="0" t="0"/>
          <a:stretch/>
        </p:blipFill>
        <p:spPr>
          <a:xfrm>
            <a:off x="104760" y="95400"/>
            <a:ext cx="1073520" cy="265680"/>
          </a:xfrm>
          <a:prstGeom prst="rect">
            <a:avLst/>
          </a:prstGeom>
          <a:noFill/>
          <a:ln>
            <a:noFill/>
          </a:ln>
        </p:spPr>
      </p:pic>
      <p:pic>
        <p:nvPicPr>
          <p:cNvPr id="61" name="Google Shape;61;p14"/>
          <p:cNvPicPr preferRelativeResize="0"/>
          <p:nvPr/>
        </p:nvPicPr>
        <p:blipFill rotWithShape="1">
          <a:blip r:embed="rId2">
            <a:alphaModFix/>
          </a:blip>
          <a:srcRect b="0" l="0" r="0" t="0"/>
          <a:stretch/>
        </p:blipFill>
        <p:spPr>
          <a:xfrm>
            <a:off x="7772400" y="76320"/>
            <a:ext cx="1294920" cy="403560"/>
          </a:xfrm>
          <a:prstGeom prst="rect">
            <a:avLst/>
          </a:prstGeom>
          <a:noFill/>
          <a:ln>
            <a:noFill/>
          </a:ln>
        </p:spPr>
      </p:pic>
      <p:sp>
        <p:nvSpPr>
          <p:cNvPr id="62" name="Google Shape;62;p14"/>
          <p:cNvSpPr/>
          <p:nvPr/>
        </p:nvSpPr>
        <p:spPr>
          <a:xfrm>
            <a:off x="7210425" y="6611750"/>
            <a:ext cx="1933200" cy="3942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US" sz="1200"/>
              <a:t>https://goo.gl/zCwwFU</a:t>
            </a:r>
            <a:endParaRPr b="0" i="0" sz="1200" u="none" cap="none" strike="noStrike"/>
          </a:p>
        </p:txBody>
      </p:sp>
      <p:sp>
        <p:nvSpPr>
          <p:cNvPr id="63" name="Google Shape;63;p14"/>
          <p:cNvSpPr txBox="1"/>
          <p:nvPr>
            <p:ph type="title"/>
          </p:nvPr>
        </p:nvSpPr>
        <p:spPr>
          <a:xfrm>
            <a:off x="1219320" y="46080"/>
            <a:ext cx="6552720" cy="56304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64" name="Google Shape;64;p14"/>
          <p:cNvSpPr txBox="1"/>
          <p:nvPr>
            <p:ph idx="1" type="body"/>
          </p:nvPr>
        </p:nvSpPr>
        <p:spPr>
          <a:xfrm>
            <a:off x="457200" y="762120"/>
            <a:ext cx="8229240" cy="536364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5" name="Google Shape;65;p14"/>
          <p:cNvSpPr txBox="1"/>
          <p:nvPr>
            <p:ph idx="10" type="dt"/>
          </p:nvPr>
        </p:nvSpPr>
        <p:spPr>
          <a:xfrm>
            <a:off x="457200" y="6356520"/>
            <a:ext cx="2133360" cy="36468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66" name="Google Shape;66;p14"/>
          <p:cNvSpPr txBox="1"/>
          <p:nvPr>
            <p:ph idx="11" type="ftr"/>
          </p:nvPr>
        </p:nvSpPr>
        <p:spPr>
          <a:xfrm>
            <a:off x="3124080" y="6553080"/>
            <a:ext cx="2895120" cy="167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3" name="Shape 113"/>
        <p:cNvGrpSpPr/>
        <p:nvPr/>
      </p:nvGrpSpPr>
      <p:grpSpPr>
        <a:xfrm>
          <a:off x="0" y="0"/>
          <a:ext cx="0" cy="0"/>
          <a:chOff x="0" y="0"/>
          <a:chExt cx="0" cy="0"/>
        </a:xfrm>
      </p:grpSpPr>
      <p:pic>
        <p:nvPicPr>
          <p:cNvPr id="114" name="Google Shape;114;p27"/>
          <p:cNvPicPr preferRelativeResize="0"/>
          <p:nvPr/>
        </p:nvPicPr>
        <p:blipFill rotWithShape="1">
          <a:blip r:embed="rId1">
            <a:alphaModFix/>
          </a:blip>
          <a:srcRect b="0" l="0" r="0" t="0"/>
          <a:stretch/>
        </p:blipFill>
        <p:spPr>
          <a:xfrm>
            <a:off x="104760" y="95400"/>
            <a:ext cx="1073520" cy="265680"/>
          </a:xfrm>
          <a:prstGeom prst="rect">
            <a:avLst/>
          </a:prstGeom>
          <a:noFill/>
          <a:ln>
            <a:noFill/>
          </a:ln>
        </p:spPr>
      </p:pic>
      <p:pic>
        <p:nvPicPr>
          <p:cNvPr id="115" name="Google Shape;115;p27"/>
          <p:cNvPicPr preferRelativeResize="0"/>
          <p:nvPr/>
        </p:nvPicPr>
        <p:blipFill rotWithShape="1">
          <a:blip r:embed="rId2">
            <a:alphaModFix/>
          </a:blip>
          <a:srcRect b="0" l="0" r="0" t="0"/>
          <a:stretch/>
        </p:blipFill>
        <p:spPr>
          <a:xfrm>
            <a:off x="7772400" y="76320"/>
            <a:ext cx="1294920" cy="403560"/>
          </a:xfrm>
          <a:prstGeom prst="rect">
            <a:avLst/>
          </a:prstGeom>
          <a:noFill/>
          <a:ln>
            <a:noFill/>
          </a:ln>
        </p:spPr>
      </p:pic>
      <p:sp>
        <p:nvSpPr>
          <p:cNvPr id="116" name="Google Shape;116;p27"/>
          <p:cNvSpPr/>
          <p:nvPr/>
        </p:nvSpPr>
        <p:spPr>
          <a:xfrm>
            <a:off x="7792200" y="6611760"/>
            <a:ext cx="1351440" cy="3942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en-US" sz="1000">
                <a:solidFill>
                  <a:srgbClr val="000000"/>
                </a:solidFill>
                <a:latin typeface="Arial"/>
                <a:ea typeface="Arial"/>
                <a:cs typeface="Arial"/>
                <a:sym typeface="Arial"/>
              </a:rPr>
              <a:t>s.riley@imperial.ac.uk</a:t>
            </a:r>
            <a:endParaRPr sz="1800"/>
          </a:p>
        </p:txBody>
      </p:sp>
      <p:sp>
        <p:nvSpPr>
          <p:cNvPr id="117" name="Google Shape;117;p27"/>
          <p:cNvSpPr txBox="1"/>
          <p:nvPr>
            <p:ph idx="10" type="dt"/>
          </p:nvPr>
        </p:nvSpPr>
        <p:spPr>
          <a:xfrm>
            <a:off x="457200" y="6356520"/>
            <a:ext cx="2133360" cy="36468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8" name="Google Shape;118;p27"/>
          <p:cNvSpPr txBox="1"/>
          <p:nvPr>
            <p:ph idx="11" type="ftr"/>
          </p:nvPr>
        </p:nvSpPr>
        <p:spPr>
          <a:xfrm>
            <a:off x="3124080" y="6553080"/>
            <a:ext cx="2895120" cy="167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19" name="Google Shape;119;p27"/>
          <p:cNvSpPr txBox="1"/>
          <p:nvPr>
            <p:ph idx="12" type="sldNum"/>
          </p:nvPr>
        </p:nvSpPr>
        <p:spPr>
          <a:xfrm>
            <a:off x="7772400" y="6689880"/>
            <a:ext cx="1371240" cy="167760"/>
          </a:xfrm>
          <a:prstGeom prst="rect">
            <a:avLst/>
          </a:prstGeom>
          <a:noFill/>
          <a:ln>
            <a:noFill/>
          </a:ln>
        </p:spPr>
        <p:txBody>
          <a:bodyPr anchorCtr="0" anchor="t" bIns="45000" lIns="90000" spcFirstLastPara="1" rIns="90000" wrap="square" tIns="45000">
            <a:noAutofit/>
          </a:bodyPr>
          <a:lstStyle>
            <a:lvl1pPr indent="0" lvl="0" marL="0" marR="0" rtl="0" algn="l">
              <a:lnSpc>
                <a:spcPct val="100000"/>
              </a:lnSpc>
              <a:spcBef>
                <a:spcPts val="0"/>
              </a:spcBef>
              <a:buNone/>
              <a:defRPr sz="1800">
                <a:solidFill>
                  <a:srgbClr val="000000"/>
                </a:solidFill>
                <a:latin typeface="Arial"/>
                <a:ea typeface="Arial"/>
                <a:cs typeface="Arial"/>
                <a:sym typeface="Arial"/>
              </a:defRPr>
            </a:lvl1pPr>
            <a:lvl2pPr indent="0" lvl="1" marL="0" marR="0" rtl="0" algn="l">
              <a:lnSpc>
                <a:spcPct val="100000"/>
              </a:lnSpc>
              <a:spcBef>
                <a:spcPts val="0"/>
              </a:spcBef>
              <a:buNone/>
              <a:defRPr sz="1800">
                <a:solidFill>
                  <a:srgbClr val="000000"/>
                </a:solidFill>
                <a:latin typeface="Arial"/>
                <a:ea typeface="Arial"/>
                <a:cs typeface="Arial"/>
                <a:sym typeface="Arial"/>
              </a:defRPr>
            </a:lvl2pPr>
            <a:lvl3pPr indent="0" lvl="2" marL="0" marR="0" rtl="0" algn="l">
              <a:lnSpc>
                <a:spcPct val="100000"/>
              </a:lnSpc>
              <a:spcBef>
                <a:spcPts val="0"/>
              </a:spcBef>
              <a:buNone/>
              <a:defRPr sz="1800">
                <a:solidFill>
                  <a:srgbClr val="000000"/>
                </a:solidFill>
                <a:latin typeface="Arial"/>
                <a:ea typeface="Arial"/>
                <a:cs typeface="Arial"/>
                <a:sym typeface="Arial"/>
              </a:defRPr>
            </a:lvl3pPr>
            <a:lvl4pPr indent="0" lvl="3" marL="0" marR="0" rtl="0" algn="l">
              <a:lnSpc>
                <a:spcPct val="100000"/>
              </a:lnSpc>
              <a:spcBef>
                <a:spcPts val="0"/>
              </a:spcBef>
              <a:buNone/>
              <a:defRPr sz="1800">
                <a:solidFill>
                  <a:srgbClr val="000000"/>
                </a:solidFill>
                <a:latin typeface="Arial"/>
                <a:ea typeface="Arial"/>
                <a:cs typeface="Arial"/>
                <a:sym typeface="Arial"/>
              </a:defRPr>
            </a:lvl4pPr>
            <a:lvl5pPr indent="0" lvl="4" marL="0" marR="0" rtl="0" algn="l">
              <a:lnSpc>
                <a:spcPct val="100000"/>
              </a:lnSpc>
              <a:spcBef>
                <a:spcPts val="0"/>
              </a:spcBef>
              <a:buNone/>
              <a:defRPr sz="1800">
                <a:solidFill>
                  <a:srgbClr val="000000"/>
                </a:solidFill>
                <a:latin typeface="Arial"/>
                <a:ea typeface="Arial"/>
                <a:cs typeface="Arial"/>
                <a:sym typeface="Arial"/>
              </a:defRPr>
            </a:lvl5pPr>
            <a:lvl6pPr indent="0" lvl="5" marL="0" marR="0" rtl="0" algn="l">
              <a:lnSpc>
                <a:spcPct val="100000"/>
              </a:lnSpc>
              <a:spcBef>
                <a:spcPts val="0"/>
              </a:spcBef>
              <a:buNone/>
              <a:defRPr sz="1800">
                <a:solidFill>
                  <a:srgbClr val="000000"/>
                </a:solidFill>
                <a:latin typeface="Arial"/>
                <a:ea typeface="Arial"/>
                <a:cs typeface="Arial"/>
                <a:sym typeface="Arial"/>
              </a:defRPr>
            </a:lvl6pPr>
            <a:lvl7pPr indent="0" lvl="6" marL="0" marR="0" rtl="0" algn="l">
              <a:lnSpc>
                <a:spcPct val="100000"/>
              </a:lnSpc>
              <a:spcBef>
                <a:spcPts val="0"/>
              </a:spcBef>
              <a:buNone/>
              <a:defRPr sz="1800">
                <a:solidFill>
                  <a:srgbClr val="000000"/>
                </a:solidFill>
                <a:latin typeface="Arial"/>
                <a:ea typeface="Arial"/>
                <a:cs typeface="Arial"/>
                <a:sym typeface="Arial"/>
              </a:defRPr>
            </a:lvl7pPr>
            <a:lvl8pPr indent="0" lvl="7" marL="0" marR="0" rtl="0" algn="l">
              <a:lnSpc>
                <a:spcPct val="100000"/>
              </a:lnSpc>
              <a:spcBef>
                <a:spcPts val="0"/>
              </a:spcBef>
              <a:buNone/>
              <a:defRPr sz="1800">
                <a:solidFill>
                  <a:srgbClr val="000000"/>
                </a:solidFill>
                <a:latin typeface="Arial"/>
                <a:ea typeface="Arial"/>
                <a:cs typeface="Arial"/>
                <a:sym typeface="Arial"/>
              </a:defRPr>
            </a:lvl8pPr>
            <a:lvl9pPr indent="0" lvl="8" marL="0" marR="0" rtl="0" algn="l">
              <a:lnSpc>
                <a:spcPct val="100000"/>
              </a:lnSpc>
              <a:spcBef>
                <a:spcPts val="0"/>
              </a:spcBef>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0" name="Google Shape;120;p27"/>
          <p:cNvSpPr txBox="1"/>
          <p:nvPr>
            <p:ph type="title"/>
          </p:nvPr>
        </p:nvSpPr>
        <p:spPr>
          <a:xfrm>
            <a:off x="457200" y="273600"/>
            <a:ext cx="8229240" cy="1144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800" u="none" cap="none" strike="noStrike"/>
            </a:lvl1pPr>
            <a:lvl2pPr indent="0" lvl="1" marL="0" marR="0" rtl="0" algn="l">
              <a:spcBef>
                <a:spcPts val="0"/>
              </a:spcBef>
              <a:spcAft>
                <a:spcPts val="0"/>
              </a:spcAft>
              <a:buSzPts val="1400"/>
              <a:buNone/>
              <a:defRPr b="0" i="0" sz="1800" u="none" cap="none" strike="noStrike"/>
            </a:lvl2pPr>
            <a:lvl3pPr indent="0" lvl="2" marL="0" marR="0" rtl="0" algn="l">
              <a:spcBef>
                <a:spcPts val="0"/>
              </a:spcBef>
              <a:spcAft>
                <a:spcPts val="0"/>
              </a:spcAft>
              <a:buSzPts val="1400"/>
              <a:buNone/>
              <a:defRPr b="0" i="0" sz="1800" u="none" cap="none" strike="noStrike"/>
            </a:lvl3pPr>
            <a:lvl4pPr indent="0" lvl="3" marL="0" marR="0" rtl="0" algn="l">
              <a:spcBef>
                <a:spcPts val="0"/>
              </a:spcBef>
              <a:spcAft>
                <a:spcPts val="0"/>
              </a:spcAft>
              <a:buSzPts val="1400"/>
              <a:buNone/>
              <a:defRPr b="0" i="0" sz="1800" u="none" cap="none" strike="noStrike"/>
            </a:lvl4pPr>
            <a:lvl5pPr indent="0" lvl="4" marL="0" marR="0" rtl="0" algn="l">
              <a:spcBef>
                <a:spcPts val="0"/>
              </a:spcBef>
              <a:spcAft>
                <a:spcPts val="0"/>
              </a:spcAft>
              <a:buSzPts val="1400"/>
              <a:buNone/>
              <a:defRPr b="0" i="0" sz="1800" u="none" cap="none" strike="noStrike"/>
            </a:lvl5pPr>
            <a:lvl6pPr indent="0" lvl="5" marL="0" marR="0" rtl="0" algn="l">
              <a:spcBef>
                <a:spcPts val="0"/>
              </a:spcBef>
              <a:spcAft>
                <a:spcPts val="0"/>
              </a:spcAft>
              <a:buSzPts val="1400"/>
              <a:buNone/>
              <a:defRPr b="0" i="0" sz="1800" u="none" cap="none" strike="noStrike"/>
            </a:lvl6pPr>
            <a:lvl7pPr indent="0" lvl="6" marL="0" marR="0" rtl="0" algn="l">
              <a:spcBef>
                <a:spcPts val="0"/>
              </a:spcBef>
              <a:spcAft>
                <a:spcPts val="0"/>
              </a:spcAft>
              <a:buSzPts val="1400"/>
              <a:buNone/>
              <a:defRPr b="0" i="0" sz="1800" u="none" cap="none" strike="noStrike"/>
            </a:lvl7pPr>
            <a:lvl8pPr indent="0" lvl="7" marL="0" marR="0" rtl="0" algn="l">
              <a:spcBef>
                <a:spcPts val="0"/>
              </a:spcBef>
              <a:spcAft>
                <a:spcPts val="0"/>
              </a:spcAft>
              <a:buSzPts val="1400"/>
              <a:buNone/>
              <a:defRPr b="0" i="0" sz="1800" u="none" cap="none" strike="noStrike"/>
            </a:lvl8pPr>
            <a:lvl9pPr indent="0" lvl="8" marL="0" marR="0" rtl="0" algn="l">
              <a:spcBef>
                <a:spcPts val="0"/>
              </a:spcBef>
              <a:spcAft>
                <a:spcPts val="0"/>
              </a:spcAft>
              <a:buSzPts val="1400"/>
              <a:buNone/>
              <a:defRPr b="0" i="0" sz="1800" u="none" cap="none" strike="noStrike"/>
            </a:lvl9pPr>
          </a:lstStyle>
          <a:p/>
        </p:txBody>
      </p:sp>
      <p:sp>
        <p:nvSpPr>
          <p:cNvPr id="121" name="Google Shape;121;p27"/>
          <p:cNvSpPr txBox="1"/>
          <p:nvPr>
            <p:ph idx="1" type="body"/>
          </p:nvPr>
        </p:nvSpPr>
        <p:spPr>
          <a:xfrm>
            <a:off x="457200" y="1604520"/>
            <a:ext cx="8229240" cy="397728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5.jpg"/><Relationship Id="rId5" Type="http://schemas.openxmlformats.org/officeDocument/2006/relationships/image" Target="../media/image22.png"/><Relationship Id="rId6" Type="http://schemas.openxmlformats.org/officeDocument/2006/relationships/image" Target="../media/image29.jpg"/><Relationship Id="rId7"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5.jp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0" Type="http://schemas.openxmlformats.org/officeDocument/2006/relationships/image" Target="../media/image54.jpg"/><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1.jpg"/><Relationship Id="rId4" Type="http://schemas.openxmlformats.org/officeDocument/2006/relationships/image" Target="../media/image30.gif"/><Relationship Id="rId9"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43.png"/></Relationships>
</file>

<file path=ppt/slides/_rels/slide48.xml.rels><?xml version="1.0" encoding="UTF-8" standalone="yes"?><Relationships xmlns="http://schemas.openxmlformats.org/package/2006/relationships"><Relationship Id="rId11" Type="http://schemas.openxmlformats.org/officeDocument/2006/relationships/image" Target="../media/image51.jpg"/><Relationship Id="rId10" Type="http://schemas.openxmlformats.org/officeDocument/2006/relationships/image" Target="../media/image54.jpg"/><Relationship Id="rId13" Type="http://schemas.openxmlformats.org/officeDocument/2006/relationships/image" Target="../media/image47.jpg"/><Relationship Id="rId12"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1.jpg"/><Relationship Id="rId4" Type="http://schemas.openxmlformats.org/officeDocument/2006/relationships/image" Target="../media/image30.gif"/><Relationship Id="rId9" Type="http://schemas.openxmlformats.org/officeDocument/2006/relationships/image" Target="../media/image49.jp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9.png"/><Relationship Id="rId6"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48.png"/><Relationship Id="rId6"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48.png"/><Relationship Id="rId6"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1.jpg"/><Relationship Id="rId4" Type="http://schemas.openxmlformats.org/officeDocument/2006/relationships/image" Target="../media/image3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1.jpg"/><Relationship Id="rId4" Type="http://schemas.openxmlformats.org/officeDocument/2006/relationships/image" Target="../media/image30.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1.jpg"/><Relationship Id="rId4" Type="http://schemas.openxmlformats.org/officeDocument/2006/relationships/image" Target="../media/image30.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1.jpg"/><Relationship Id="rId4" Type="http://schemas.openxmlformats.org/officeDocument/2006/relationships/image" Target="../media/image3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1.jpg"/><Relationship Id="rId4" Type="http://schemas.openxmlformats.org/officeDocument/2006/relationships/image" Target="../media/image3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1.jpg"/><Relationship Id="rId4" Type="http://schemas.openxmlformats.org/officeDocument/2006/relationships/image" Target="../media/image30.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1.jpg"/><Relationship Id="rId4" Type="http://schemas.openxmlformats.org/officeDocument/2006/relationships/image" Target="../media/image30.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1.jpg"/><Relationship Id="rId4" Type="http://schemas.openxmlformats.org/officeDocument/2006/relationships/image" Target="../media/image3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1.jpg"/><Relationship Id="rId4" Type="http://schemas.openxmlformats.org/officeDocument/2006/relationships/image" Target="../media/image30.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1.jpg"/><Relationship Id="rId4" Type="http://schemas.openxmlformats.org/officeDocument/2006/relationships/image" Target="../media/image30.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9.png"/><Relationship Id="rId6"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6.png"/><Relationship Id="rId6" Type="http://schemas.openxmlformats.org/officeDocument/2006/relationships/image" Target="../media/image5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1.jpg"/><Relationship Id="rId4" Type="http://schemas.openxmlformats.org/officeDocument/2006/relationships/image" Target="../media/image30.gif"/><Relationship Id="rId5" Type="http://schemas.openxmlformats.org/officeDocument/2006/relationships/image" Target="../media/image52.png"/><Relationship Id="rId6"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40"/>
          <p:cNvSpPr txBox="1"/>
          <p:nvPr/>
        </p:nvSpPr>
        <p:spPr>
          <a:xfrm>
            <a:off x="685800" y="1598760"/>
            <a:ext cx="7772040" cy="14695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Emerging themes in infectious disease modelling</a:t>
            </a:r>
            <a:endParaRPr b="0" i="0" sz="1800" u="none" cap="none" strike="noStrike"/>
          </a:p>
        </p:txBody>
      </p:sp>
      <p:sp>
        <p:nvSpPr>
          <p:cNvPr id="173" name="Google Shape;173;p40"/>
          <p:cNvSpPr txBox="1"/>
          <p:nvPr/>
        </p:nvSpPr>
        <p:spPr>
          <a:xfrm>
            <a:off x="1371600" y="3886200"/>
            <a:ext cx="6400440" cy="47844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8B8B8B"/>
                </a:solidFill>
                <a:latin typeface="Arial"/>
                <a:ea typeface="Arial"/>
                <a:cs typeface="Arial"/>
                <a:sym typeface="Arial"/>
              </a:rPr>
              <a:t>Steven Riley</a:t>
            </a:r>
            <a:endParaRPr b="0" i="0" sz="1800" u="none" cap="none" strike="noStrike">
              <a:solidFill>
                <a:srgbClr val="8B8B8B"/>
              </a:solidFill>
              <a:latin typeface="Arial"/>
              <a:ea typeface="Arial"/>
              <a:cs typeface="Arial"/>
              <a:sym typeface="Arial"/>
            </a:endParaRPr>
          </a:p>
          <a:p>
            <a:pPr indent="0" lvl="0" marL="0" marR="0" rtl="0" algn="ctr">
              <a:lnSpc>
                <a:spcPct val="100000"/>
              </a:lnSpc>
              <a:spcBef>
                <a:spcPts val="0"/>
              </a:spcBef>
              <a:spcAft>
                <a:spcPts val="0"/>
              </a:spcAft>
              <a:buNone/>
            </a:pPr>
            <a:r>
              <a:t/>
            </a:r>
            <a:endParaRPr sz="1800">
              <a:solidFill>
                <a:srgbClr val="8B8B8B"/>
              </a:solidFill>
            </a:endParaRPr>
          </a:p>
          <a:p>
            <a:pPr indent="0" lvl="0" marL="0" marR="0" rtl="0" algn="ctr">
              <a:lnSpc>
                <a:spcPct val="100000"/>
              </a:lnSpc>
              <a:spcBef>
                <a:spcPts val="0"/>
              </a:spcBef>
              <a:spcAft>
                <a:spcPts val="0"/>
              </a:spcAft>
              <a:buNone/>
            </a:pPr>
            <a:r>
              <a:rPr lang="en-US" sz="1800">
                <a:solidFill>
                  <a:srgbClr val="8B8B8B"/>
                </a:solidFill>
              </a:rPr>
              <a:t>These Slides at https://goo.gl/zCwwFU</a:t>
            </a:r>
            <a:endParaRPr sz="1800">
              <a:solidFill>
                <a:srgbClr val="8B8B8B"/>
              </a:solidFill>
            </a:endParaRPr>
          </a:p>
        </p:txBody>
      </p:sp>
      <p:sp>
        <p:nvSpPr>
          <p:cNvPr id="174" name="Google Shape;174;p40"/>
          <p:cNvSpPr/>
          <p:nvPr/>
        </p:nvSpPr>
        <p:spPr>
          <a:xfrm rot="5400000">
            <a:off x="7298725" y="4703800"/>
            <a:ext cx="1375800" cy="1178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9"/>
          <p:cNvSpPr/>
          <p:nvPr/>
        </p:nvSpPr>
        <p:spPr>
          <a:xfrm>
            <a:off x="2786040" y="261612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9"/>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a:t>
            </a:r>
            <a:endParaRPr sz="1800"/>
          </a:p>
        </p:txBody>
      </p:sp>
      <p:sp>
        <p:nvSpPr>
          <p:cNvPr id="244" name="Google Shape;244;p49"/>
          <p:cNvSpPr txBox="1"/>
          <p:nvPr/>
        </p:nvSpPr>
        <p:spPr>
          <a:xfrm>
            <a:off x="2843652" y="1521350"/>
            <a:ext cx="44634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an infectious disease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 good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 overview of themes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Global Health</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Use of genetic data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Discussion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50"/>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 OF THEMES</a:t>
            </a:r>
            <a:endParaRPr sz="1800"/>
          </a:p>
        </p:txBody>
      </p:sp>
      <p:sp>
        <p:nvSpPr>
          <p:cNvPr id="250" name="Google Shape;250;p50"/>
          <p:cNvSpPr txBox="1"/>
          <p:nvPr/>
        </p:nvSpPr>
        <p:spPr>
          <a:xfrm>
            <a:off x="2582274" y="980650"/>
            <a:ext cx="4263300" cy="51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Questions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Global health decision making</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Population science</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Within-host science</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Evolution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Methods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Use of genetic data</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Use of spatial data</a:t>
            </a:r>
            <a:endParaRPr sz="1800"/>
          </a:p>
          <a:p>
            <a:pPr indent="0" lvl="0" marL="0" marR="0" rtl="0" algn="l">
              <a:lnSpc>
                <a:spcPct val="100000"/>
              </a:lnSpc>
              <a:spcBef>
                <a:spcPts val="0"/>
              </a:spcBef>
              <a:spcAft>
                <a:spcPts val="0"/>
              </a:spcAft>
              <a:buClr>
                <a:srgbClr val="000000"/>
              </a:buClr>
              <a:buSzPts val="1800"/>
              <a:buFont typeface="Arial"/>
              <a:buChar char="•"/>
            </a:pPr>
            <a:r>
              <a:rPr lang="en-US" sz="1800"/>
              <a:t>Data synthesis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Pathogens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Big 3</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Emerging infections </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NTDs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Influenza / Respiratory infections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STIs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51"/>
          <p:cNvSpPr/>
          <p:nvPr/>
        </p:nvSpPr>
        <p:spPr>
          <a:xfrm>
            <a:off x="2786040" y="319212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a:t>
            </a:r>
            <a:endParaRPr sz="1800"/>
          </a:p>
        </p:txBody>
      </p:sp>
      <p:sp>
        <p:nvSpPr>
          <p:cNvPr id="257" name="Google Shape;257;p51"/>
          <p:cNvSpPr txBox="1"/>
          <p:nvPr/>
        </p:nvSpPr>
        <p:spPr>
          <a:xfrm>
            <a:off x="2843651" y="1521350"/>
            <a:ext cx="43728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an infectious disease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 good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 overview of themes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Global Health</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Use of genetic data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Discussion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2"/>
          <p:cNvSpPr txBox="1"/>
          <p:nvPr/>
        </p:nvSpPr>
        <p:spPr>
          <a:xfrm>
            <a:off x="457200" y="6356520"/>
            <a:ext cx="2133360" cy="364680"/>
          </a:xfrm>
          <a:prstGeom prst="rect">
            <a:avLst/>
          </a:prstGeom>
          <a:noFill/>
          <a:ln>
            <a:noFill/>
          </a:ln>
        </p:spPr>
        <p:txBody>
          <a:bodyPr anchorCtr="0" anchor="t" bIns="41400" lIns="82800" spcFirstLastPara="1" rIns="82800" wrap="square" tIns="41400">
            <a:noAutofit/>
          </a:bodyPr>
          <a:lstStyle/>
          <a:p>
            <a:pPr indent="0" lvl="0" marL="0" marR="0" rtl="0" algn="l">
              <a:lnSpc>
                <a:spcPct val="100000"/>
              </a:lnSpc>
              <a:spcBef>
                <a:spcPts val="0"/>
              </a:spcBef>
              <a:spcAft>
                <a:spcPts val="0"/>
              </a:spcAft>
              <a:buNone/>
            </a:pPr>
            <a:r>
              <a:rPr lang="en-US" sz="1800">
                <a:solidFill>
                  <a:srgbClr val="000000"/>
                </a:solidFill>
                <a:latin typeface="Times New Roman"/>
                <a:ea typeface="Times New Roman"/>
                <a:cs typeface="Times New Roman"/>
                <a:sym typeface="Times New Roman"/>
              </a:rPr>
              <a:t>steven.riley@hku.hk</a:t>
            </a:r>
            <a:endParaRPr sz="1800"/>
          </a:p>
        </p:txBody>
      </p:sp>
      <p:sp>
        <p:nvSpPr>
          <p:cNvPr id="264" name="Google Shape;264;p52"/>
          <p:cNvSpPr txBox="1"/>
          <p:nvPr/>
        </p:nvSpPr>
        <p:spPr>
          <a:xfrm>
            <a:off x="456480" y="3223080"/>
            <a:ext cx="8230680" cy="5180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800">
                <a:solidFill>
                  <a:srgbClr val="000000"/>
                </a:solidFill>
                <a:latin typeface="Arial"/>
                <a:ea typeface="Arial"/>
                <a:cs typeface="Arial"/>
                <a:sym typeface="Arial"/>
              </a:rPr>
              <a:t>UNUSED SLIDES</a:t>
            </a:r>
            <a:endParaRPr sz="1800"/>
          </a:p>
        </p:txBody>
      </p:sp>
      <p:pic>
        <p:nvPicPr>
          <p:cNvPr id="265" name="Google Shape;265;p52"/>
          <p:cNvPicPr preferRelativeResize="0"/>
          <p:nvPr/>
        </p:nvPicPr>
        <p:blipFill rotWithShape="1">
          <a:blip r:embed="rId3">
            <a:alphaModFix/>
          </a:blip>
          <a:srcRect b="0" l="0" r="0" t="0"/>
          <a:stretch/>
        </p:blipFill>
        <p:spPr>
          <a:xfrm>
            <a:off x="0" y="0"/>
            <a:ext cx="9243000" cy="68576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53"/>
          <p:cNvPicPr preferRelativeResize="0"/>
          <p:nvPr/>
        </p:nvPicPr>
        <p:blipFill rotWithShape="1">
          <a:blip r:embed="rId3">
            <a:alphaModFix/>
          </a:blip>
          <a:srcRect b="0" l="0" r="0" t="0"/>
          <a:stretch/>
        </p:blipFill>
        <p:spPr>
          <a:xfrm>
            <a:off x="378000" y="1968840"/>
            <a:ext cx="8079840" cy="3898080"/>
          </a:xfrm>
          <a:prstGeom prst="rect">
            <a:avLst/>
          </a:prstGeom>
          <a:noFill/>
          <a:ln>
            <a:noFill/>
          </a:ln>
        </p:spPr>
      </p:pic>
      <p:pic>
        <p:nvPicPr>
          <p:cNvPr id="271" name="Google Shape;271;p53"/>
          <p:cNvPicPr preferRelativeResize="0"/>
          <p:nvPr/>
        </p:nvPicPr>
        <p:blipFill rotWithShape="1">
          <a:blip r:embed="rId4">
            <a:alphaModFix/>
          </a:blip>
          <a:srcRect b="0" l="0" r="0" t="0"/>
          <a:stretch/>
        </p:blipFill>
        <p:spPr>
          <a:xfrm>
            <a:off x="319680" y="1219320"/>
            <a:ext cx="4364640" cy="8492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4"/>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QUESTION: WHAT IS R0 FOR FLU</a:t>
            </a:r>
            <a:endParaRPr sz="1800"/>
          </a:p>
        </p:txBody>
      </p:sp>
      <p:pic>
        <p:nvPicPr>
          <p:cNvPr id="277" name="Google Shape;277;p54"/>
          <p:cNvPicPr preferRelativeResize="0"/>
          <p:nvPr/>
        </p:nvPicPr>
        <p:blipFill rotWithShape="1">
          <a:blip r:embed="rId3">
            <a:alphaModFix/>
          </a:blip>
          <a:srcRect b="0" l="0" r="0" t="0"/>
          <a:stretch/>
        </p:blipFill>
        <p:spPr>
          <a:xfrm>
            <a:off x="1446480" y="787320"/>
            <a:ext cx="6172920" cy="5155920"/>
          </a:xfrm>
          <a:prstGeom prst="rect">
            <a:avLst/>
          </a:prstGeom>
          <a:noFill/>
          <a:ln>
            <a:noFill/>
          </a:ln>
        </p:spPr>
      </p:pic>
      <p:sp>
        <p:nvSpPr>
          <p:cNvPr id="278" name="Google Shape;278;p54"/>
          <p:cNvSpPr/>
          <p:nvPr/>
        </p:nvSpPr>
        <p:spPr>
          <a:xfrm>
            <a:off x="-210960" y="6629400"/>
            <a:ext cx="226440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Fraser et al, PNAS, 2004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5"/>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GOOD DATA WERE USED</a:t>
            </a:r>
            <a:endParaRPr sz="1800"/>
          </a:p>
        </p:txBody>
      </p:sp>
      <p:pic>
        <p:nvPicPr>
          <p:cNvPr id="284" name="Google Shape;284;p55"/>
          <p:cNvPicPr preferRelativeResize="0"/>
          <p:nvPr/>
        </p:nvPicPr>
        <p:blipFill rotWithShape="1">
          <a:blip r:embed="rId3">
            <a:alphaModFix/>
          </a:blip>
          <a:srcRect b="0" l="0" r="0" t="0"/>
          <a:stretch/>
        </p:blipFill>
        <p:spPr>
          <a:xfrm>
            <a:off x="228600" y="1448280"/>
            <a:ext cx="8616600" cy="3656880"/>
          </a:xfrm>
          <a:prstGeom prst="rect">
            <a:avLst/>
          </a:prstGeom>
          <a:noFill/>
          <a:ln>
            <a:noFill/>
          </a:ln>
        </p:spPr>
      </p:pic>
      <p:sp>
        <p:nvSpPr>
          <p:cNvPr id="285" name="Google Shape;285;p55"/>
          <p:cNvSpPr/>
          <p:nvPr/>
        </p:nvSpPr>
        <p:spPr>
          <a:xfrm>
            <a:off x="-198720" y="6629400"/>
            <a:ext cx="224928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Mills et al, Nature, 2004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6"/>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RESULTS</a:t>
            </a:r>
            <a:endParaRPr sz="1800"/>
          </a:p>
        </p:txBody>
      </p:sp>
      <p:pic>
        <p:nvPicPr>
          <p:cNvPr id="291" name="Google Shape;291;p56"/>
          <p:cNvPicPr preferRelativeResize="0"/>
          <p:nvPr/>
        </p:nvPicPr>
        <p:blipFill rotWithShape="1">
          <a:blip r:embed="rId3">
            <a:alphaModFix/>
          </a:blip>
          <a:srcRect b="0" l="0" r="0" t="0"/>
          <a:stretch/>
        </p:blipFill>
        <p:spPr>
          <a:xfrm>
            <a:off x="317520" y="685800"/>
            <a:ext cx="8521200" cy="5765400"/>
          </a:xfrm>
          <a:prstGeom prst="rect">
            <a:avLst/>
          </a:prstGeom>
          <a:noFill/>
          <a:ln>
            <a:noFill/>
          </a:ln>
        </p:spPr>
      </p:pic>
      <p:sp>
        <p:nvSpPr>
          <p:cNvPr id="292" name="Google Shape;292;p56"/>
          <p:cNvSpPr/>
          <p:nvPr/>
        </p:nvSpPr>
        <p:spPr>
          <a:xfrm>
            <a:off x="-198720" y="6629400"/>
            <a:ext cx="224928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Mills et al, Nature, 2004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OVERALL</a:t>
            </a:r>
            <a:endParaRPr sz="1800"/>
          </a:p>
        </p:txBody>
      </p:sp>
      <p:sp>
        <p:nvSpPr>
          <p:cNvPr id="298" name="Google Shape;298;p57"/>
          <p:cNvSpPr txBox="1"/>
          <p:nvPr/>
        </p:nvSpPr>
        <p:spPr>
          <a:xfrm>
            <a:off x="1371600" y="1600200"/>
            <a:ext cx="6248160" cy="30477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Important clear question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Very straightforward methods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Could have considered households and space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Still able to consider a number of sensitivities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Answer seemed robust (notwithstanding serial interval issues)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Very useful paper</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8"/>
          <p:cNvSpPr txBox="1"/>
          <p:nvPr/>
        </p:nvSpPr>
        <p:spPr>
          <a:xfrm>
            <a:off x="457200" y="6356520"/>
            <a:ext cx="2133360" cy="364680"/>
          </a:xfrm>
          <a:prstGeom prst="rect">
            <a:avLst/>
          </a:prstGeom>
          <a:noFill/>
          <a:ln>
            <a:noFill/>
          </a:ln>
        </p:spPr>
        <p:txBody>
          <a:bodyPr anchorCtr="0" anchor="t" bIns="41400" lIns="82800" spcFirstLastPara="1" rIns="82800" wrap="square" tIns="41400">
            <a:noAutofit/>
          </a:bodyPr>
          <a:lstStyle/>
          <a:p>
            <a:pPr indent="0" lvl="0" marL="0" marR="0" rtl="0" algn="l">
              <a:lnSpc>
                <a:spcPct val="100000"/>
              </a:lnSpc>
              <a:spcBef>
                <a:spcPts val="0"/>
              </a:spcBef>
              <a:spcAft>
                <a:spcPts val="0"/>
              </a:spcAft>
              <a:buNone/>
            </a:pPr>
            <a:r>
              <a:rPr lang="en-US" sz="1800">
                <a:solidFill>
                  <a:srgbClr val="000000"/>
                </a:solidFill>
                <a:latin typeface="Times New Roman"/>
                <a:ea typeface="Times New Roman"/>
                <a:cs typeface="Times New Roman"/>
                <a:sym typeface="Times New Roman"/>
              </a:rPr>
              <a:t>steven.riley@hku.hk</a:t>
            </a:r>
            <a:endParaRPr sz="1800"/>
          </a:p>
        </p:txBody>
      </p:sp>
      <p:pic>
        <p:nvPicPr>
          <p:cNvPr id="305" name="Google Shape;305;p58"/>
          <p:cNvPicPr preferRelativeResize="0"/>
          <p:nvPr/>
        </p:nvPicPr>
        <p:blipFill rotWithShape="1">
          <a:blip r:embed="rId3">
            <a:alphaModFix/>
          </a:blip>
          <a:srcRect b="0" l="0" r="0" t="0"/>
          <a:stretch/>
        </p:blipFill>
        <p:spPr>
          <a:xfrm>
            <a:off x="761760" y="0"/>
            <a:ext cx="7620120" cy="7600680"/>
          </a:xfrm>
          <a:prstGeom prst="rect">
            <a:avLst/>
          </a:prstGeom>
          <a:noFill/>
          <a:ln>
            <a:noFill/>
          </a:ln>
        </p:spPr>
      </p:pic>
      <p:sp>
        <p:nvSpPr>
          <p:cNvPr id="306" name="Google Shape;306;p58"/>
          <p:cNvSpPr/>
          <p:nvPr/>
        </p:nvSpPr>
        <p:spPr>
          <a:xfrm>
            <a:off x="532800" y="6629040"/>
            <a:ext cx="8078040" cy="114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4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OBJECTIVES</a:t>
            </a:r>
            <a:endParaRPr b="0" i="0" sz="1800" u="none" cap="none" strike="noStrike"/>
          </a:p>
        </p:txBody>
      </p:sp>
      <p:sp>
        <p:nvSpPr>
          <p:cNvPr id="180" name="Google Shape;180;p41"/>
          <p:cNvSpPr txBox="1"/>
          <p:nvPr/>
        </p:nvSpPr>
        <p:spPr>
          <a:xfrm>
            <a:off x="2006280" y="1268640"/>
            <a:ext cx="4978500" cy="432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At the end of this session, you should be able to:</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Explain the key difference between a mathematical transmission model and other statistical models of disease incidence</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Describe a framework for the critical evaluation of a evidence derived from a model</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Outline the thematic directions of the field in terms of questions addressed and methods used</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Describe specific examples of interesting papers from different themes</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59"/>
          <p:cNvPicPr preferRelativeResize="0"/>
          <p:nvPr/>
        </p:nvPicPr>
        <p:blipFill rotWithShape="1">
          <a:blip r:embed="rId3">
            <a:alphaModFix/>
          </a:blip>
          <a:srcRect b="0" l="0" r="0" t="0"/>
          <a:stretch/>
        </p:blipFill>
        <p:spPr>
          <a:xfrm>
            <a:off x="685800" y="2057400"/>
            <a:ext cx="7797600" cy="196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60"/>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QUESTION</a:t>
            </a:r>
            <a:endParaRPr sz="1800"/>
          </a:p>
        </p:txBody>
      </p:sp>
      <p:sp>
        <p:nvSpPr>
          <p:cNvPr id="317" name="Google Shape;317;p60"/>
          <p:cNvSpPr txBox="1"/>
          <p:nvPr/>
        </p:nvSpPr>
        <p:spPr>
          <a:xfrm>
            <a:off x="1371600" y="1828800"/>
            <a:ext cx="6324120" cy="8377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Should dose sparing be used during vaccination campaigns in a moderate or severe pandemic?</a:t>
            </a:r>
            <a:endParaRPr sz="1800"/>
          </a:p>
        </p:txBody>
      </p:sp>
      <p:sp>
        <p:nvSpPr>
          <p:cNvPr id="318" name="Google Shape;318;p60"/>
          <p:cNvSpPr/>
          <p:nvPr/>
        </p:nvSpPr>
        <p:spPr>
          <a:xfrm>
            <a:off x="-227160" y="6629400"/>
            <a:ext cx="245952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Riley et al, PLoS Med, 2007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DATA</a:t>
            </a:r>
            <a:endParaRPr sz="1800"/>
          </a:p>
        </p:txBody>
      </p:sp>
      <p:sp>
        <p:nvSpPr>
          <p:cNvPr id="324" name="Google Shape;324;p61"/>
          <p:cNvSpPr/>
          <p:nvPr/>
        </p:nvSpPr>
        <p:spPr>
          <a:xfrm>
            <a:off x="5880" y="6629400"/>
            <a:ext cx="41724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Sources: Riley et al, PLoS Med, 2007; Hobson et al, 1972, J Hyg</a:t>
            </a:r>
            <a:endParaRPr sz="1800"/>
          </a:p>
          <a:p>
            <a:pPr indent="0" lvl="0" marL="0" marR="0" rtl="0" algn="l">
              <a:lnSpc>
                <a:spcPct val="100000"/>
              </a:lnSpc>
              <a:spcBef>
                <a:spcPts val="0"/>
              </a:spcBef>
              <a:spcAft>
                <a:spcPts val="0"/>
              </a:spcAft>
              <a:buNone/>
            </a:pPr>
            <a:r>
              <a:t/>
            </a:r>
            <a:endParaRPr sz="1800"/>
          </a:p>
        </p:txBody>
      </p:sp>
      <p:pic>
        <p:nvPicPr>
          <p:cNvPr id="325" name="Google Shape;325;p61"/>
          <p:cNvPicPr preferRelativeResize="0"/>
          <p:nvPr/>
        </p:nvPicPr>
        <p:blipFill rotWithShape="1">
          <a:blip r:embed="rId3">
            <a:alphaModFix/>
          </a:blip>
          <a:srcRect b="0" l="0" r="0" t="0"/>
          <a:stretch/>
        </p:blipFill>
        <p:spPr>
          <a:xfrm>
            <a:off x="4419720" y="812880"/>
            <a:ext cx="4039200" cy="5283000"/>
          </a:xfrm>
          <a:prstGeom prst="rect">
            <a:avLst/>
          </a:prstGeom>
          <a:noFill/>
          <a:ln>
            <a:noFill/>
          </a:ln>
        </p:spPr>
      </p:pic>
      <p:pic>
        <p:nvPicPr>
          <p:cNvPr id="326" name="Google Shape;326;p61"/>
          <p:cNvPicPr preferRelativeResize="0"/>
          <p:nvPr/>
        </p:nvPicPr>
        <p:blipFill>
          <a:blip r:embed="rId4">
            <a:alphaModFix/>
          </a:blip>
          <a:stretch>
            <a:fillRect/>
          </a:stretch>
        </p:blipFill>
        <p:spPr>
          <a:xfrm>
            <a:off x="685800" y="685320"/>
            <a:ext cx="2853390" cy="57154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62"/>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RESULTS</a:t>
            </a:r>
            <a:endParaRPr sz="1800"/>
          </a:p>
        </p:txBody>
      </p:sp>
      <p:pic>
        <p:nvPicPr>
          <p:cNvPr id="332" name="Google Shape;332;p62"/>
          <p:cNvPicPr preferRelativeResize="0"/>
          <p:nvPr/>
        </p:nvPicPr>
        <p:blipFill rotWithShape="1">
          <a:blip r:embed="rId3">
            <a:alphaModFix/>
          </a:blip>
          <a:srcRect b="0" l="0" r="0" t="0"/>
          <a:stretch/>
        </p:blipFill>
        <p:spPr>
          <a:xfrm>
            <a:off x="1549440" y="833040"/>
            <a:ext cx="5841720" cy="5262480"/>
          </a:xfrm>
          <a:prstGeom prst="rect">
            <a:avLst/>
          </a:prstGeom>
          <a:noFill/>
          <a:ln>
            <a:noFill/>
          </a:ln>
        </p:spPr>
      </p:pic>
      <p:sp>
        <p:nvSpPr>
          <p:cNvPr id="333" name="Google Shape;333;p62"/>
          <p:cNvSpPr/>
          <p:nvPr/>
        </p:nvSpPr>
        <p:spPr>
          <a:xfrm>
            <a:off x="-227160" y="6629400"/>
            <a:ext cx="245952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Riley et al, PLoS Med, 2007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63"/>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METHODS</a:t>
            </a:r>
            <a:endParaRPr sz="1800"/>
          </a:p>
        </p:txBody>
      </p:sp>
      <p:pic>
        <p:nvPicPr>
          <p:cNvPr id="339" name="Google Shape;339;p63"/>
          <p:cNvPicPr preferRelativeResize="0"/>
          <p:nvPr/>
        </p:nvPicPr>
        <p:blipFill rotWithShape="1">
          <a:blip r:embed="rId3">
            <a:alphaModFix/>
          </a:blip>
          <a:srcRect b="0" l="0" r="0" t="0"/>
          <a:stretch/>
        </p:blipFill>
        <p:spPr>
          <a:xfrm>
            <a:off x="2082960" y="1219320"/>
            <a:ext cx="4851000" cy="698040"/>
          </a:xfrm>
          <a:prstGeom prst="rect">
            <a:avLst/>
          </a:prstGeom>
          <a:noFill/>
          <a:ln>
            <a:noFill/>
          </a:ln>
        </p:spPr>
      </p:pic>
      <p:sp>
        <p:nvSpPr>
          <p:cNvPr id="340" name="Google Shape;340;p63"/>
          <p:cNvSpPr txBox="1"/>
          <p:nvPr/>
        </p:nvSpPr>
        <p:spPr>
          <a:xfrm>
            <a:off x="2362326" y="2743200"/>
            <a:ext cx="5313300" cy="220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Extended to include:</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Age groups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HI groups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Relationship between HI and protection</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Leaky versus all-or-nothing vaccine effect</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High transmissibility sub group</a:t>
            </a:r>
            <a:endParaRPr sz="1800"/>
          </a:p>
          <a:p>
            <a:pPr indent="0" lvl="0" marL="0" marR="0" rtl="0" algn="l">
              <a:lnSpc>
                <a:spcPct val="100000"/>
              </a:lnSpc>
              <a:spcBef>
                <a:spcPts val="0"/>
              </a:spcBef>
              <a:spcAft>
                <a:spcPts val="0"/>
              </a:spcAft>
              <a:buNone/>
            </a:pPr>
            <a:r>
              <a:t/>
            </a:r>
            <a:endParaRPr sz="1800"/>
          </a:p>
        </p:txBody>
      </p:sp>
      <p:sp>
        <p:nvSpPr>
          <p:cNvPr id="341" name="Google Shape;341;p63"/>
          <p:cNvSpPr/>
          <p:nvPr/>
        </p:nvSpPr>
        <p:spPr>
          <a:xfrm>
            <a:off x="-227160" y="6629400"/>
            <a:ext cx="2459520" cy="242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Riley et al, PLoS Med, 2007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64"/>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t>FLU DOSE SPARING</a:t>
            </a:r>
            <a:endParaRPr sz="1800"/>
          </a:p>
        </p:txBody>
      </p:sp>
      <p:sp>
        <p:nvSpPr>
          <p:cNvPr id="347" name="Google Shape;347;p64"/>
          <p:cNvSpPr txBox="1"/>
          <p:nvPr/>
        </p:nvSpPr>
        <p:spPr>
          <a:xfrm>
            <a:off x="1106640" y="1626120"/>
            <a:ext cx="6705360" cy="38188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Very clear question with direct policy implication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Relatively simple approach, but a number of potential complexities were considered</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Data that were available were well used</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Firm conclusion difficult</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Would these results actually support the use of dose sparing or are additional trials required?</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65"/>
          <p:cNvPicPr preferRelativeResize="0"/>
          <p:nvPr/>
        </p:nvPicPr>
        <p:blipFill>
          <a:blip r:embed="rId3">
            <a:alphaModFix/>
          </a:blip>
          <a:stretch>
            <a:fillRect/>
          </a:stretch>
        </p:blipFill>
        <p:spPr>
          <a:xfrm>
            <a:off x="127700" y="621975"/>
            <a:ext cx="6858000" cy="1219200"/>
          </a:xfrm>
          <a:prstGeom prst="rect">
            <a:avLst/>
          </a:prstGeom>
          <a:noFill/>
          <a:ln>
            <a:noFill/>
          </a:ln>
        </p:spPr>
      </p:pic>
      <p:pic>
        <p:nvPicPr>
          <p:cNvPr id="353" name="Google Shape;353;p65"/>
          <p:cNvPicPr preferRelativeResize="0"/>
          <p:nvPr/>
        </p:nvPicPr>
        <p:blipFill>
          <a:blip r:embed="rId4">
            <a:alphaModFix/>
          </a:blip>
          <a:stretch>
            <a:fillRect/>
          </a:stretch>
        </p:blipFill>
        <p:spPr>
          <a:xfrm>
            <a:off x="456112" y="2809500"/>
            <a:ext cx="8231775" cy="152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66"/>
          <p:cNvSpPr/>
          <p:nvPr/>
        </p:nvSpPr>
        <p:spPr>
          <a:xfrm>
            <a:off x="71280" y="1014480"/>
            <a:ext cx="8892720" cy="3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6"/>
          <p:cNvSpPr txBox="1"/>
          <p:nvPr/>
        </p:nvSpPr>
        <p:spPr>
          <a:xfrm>
            <a:off x="457200" y="0"/>
            <a:ext cx="8229240" cy="12139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800">
                <a:solidFill>
                  <a:srgbClr val="0000CC"/>
                </a:solidFill>
                <a:latin typeface="Arial"/>
                <a:ea typeface="Arial"/>
                <a:cs typeface="Arial"/>
                <a:sym typeface="Arial"/>
              </a:rPr>
              <a:t>Ebola</a:t>
            </a:r>
            <a:endParaRPr sz="1800"/>
          </a:p>
        </p:txBody>
      </p:sp>
      <p:sp>
        <p:nvSpPr>
          <p:cNvPr id="360" name="Google Shape;360;p66"/>
          <p:cNvSpPr txBox="1"/>
          <p:nvPr/>
        </p:nvSpPr>
        <p:spPr>
          <a:xfrm>
            <a:off x="457200" y="1268280"/>
            <a:ext cx="8229240" cy="5473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000">
                <a:solidFill>
                  <a:srgbClr val="C0504D"/>
                </a:solidFill>
                <a:latin typeface="Arial"/>
                <a:ea typeface="Arial"/>
                <a:cs typeface="Arial"/>
                <a:sym typeface="Arial"/>
              </a:rPr>
              <a:t>Filovirus – </a:t>
            </a:r>
            <a:r>
              <a:rPr lang="en-US" sz="1800">
                <a:solidFill>
                  <a:srgbClr val="000000"/>
                </a:solidFill>
                <a:latin typeface="Arial"/>
                <a:ea typeface="Arial"/>
                <a:cs typeface="Arial"/>
                <a:sym typeface="Arial"/>
              </a:rPr>
              <a:t>one of five Ebola                                                                                                 viruses (</a:t>
            </a:r>
            <a:r>
              <a:rPr i="1" lang="en-US" sz="1800">
                <a:solidFill>
                  <a:srgbClr val="000000"/>
                </a:solidFill>
                <a:latin typeface="Arial"/>
                <a:ea typeface="Arial"/>
                <a:cs typeface="Arial"/>
                <a:sym typeface="Arial"/>
              </a:rPr>
              <a:t>Zaire, Sudan, Tai Forest                                                                                                    Bundibugyo, </a:t>
            </a:r>
            <a:r>
              <a:rPr lang="en-US" sz="1800">
                <a:solidFill>
                  <a:srgbClr val="000000"/>
                </a:solidFill>
                <a:latin typeface="Arial"/>
                <a:ea typeface="Arial"/>
                <a:cs typeface="Arial"/>
                <a:sym typeface="Arial"/>
              </a:rPr>
              <a:t>and</a:t>
            </a:r>
            <a:r>
              <a:rPr i="1" lang="en-US" sz="1800">
                <a:solidFill>
                  <a:srgbClr val="000000"/>
                </a:solidFill>
                <a:latin typeface="Arial"/>
                <a:ea typeface="Arial"/>
                <a:cs typeface="Arial"/>
                <a:sym typeface="Arial"/>
              </a:rPr>
              <a:t> Reston ebolavirus)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2000">
                <a:solidFill>
                  <a:srgbClr val="C0504D"/>
                </a:solidFill>
                <a:latin typeface="Arial"/>
                <a:ea typeface="Arial"/>
                <a:cs typeface="Arial"/>
                <a:sym typeface="Arial"/>
              </a:rPr>
              <a:t>First discovered in 1976 in Yambuku DRC (formerly Zaire) and Nzara Sudan</a:t>
            </a:r>
            <a:endParaRPr sz="1800"/>
          </a:p>
          <a:p>
            <a:pPr indent="0" lvl="1"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Most outbreaks have occurred in remote areas of central Africa and have been limited in size</a:t>
            </a:r>
            <a:endParaRPr b="0" i="0" sz="1800" u="none" cap="none" strike="noStrike"/>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2000">
                <a:solidFill>
                  <a:srgbClr val="C0504D"/>
                </a:solidFill>
                <a:latin typeface="Arial"/>
                <a:ea typeface="Arial"/>
                <a:cs typeface="Arial"/>
                <a:sym typeface="Arial"/>
              </a:rPr>
              <a:t>Reservoir actively investigated since the mid-70s and believed to be the fruit bat</a:t>
            </a:r>
            <a:endParaRPr sz="1800"/>
          </a:p>
          <a:p>
            <a:pPr indent="0" lvl="1"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Several species of non-human primates are known to be vectors</a:t>
            </a:r>
            <a:endParaRPr b="0" i="0" sz="1800" u="none" cap="none" strike="noStrike"/>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2000">
                <a:solidFill>
                  <a:srgbClr val="C0504D"/>
                </a:solidFill>
                <a:latin typeface="Arial"/>
                <a:ea typeface="Arial"/>
                <a:cs typeface="Arial"/>
                <a:sym typeface="Arial"/>
              </a:rPr>
              <a:t>Transmission</a:t>
            </a:r>
            <a:endParaRPr sz="1800"/>
          </a:p>
          <a:p>
            <a:pPr indent="0" lvl="1"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Zoonotic source and secondary human-to-human transmission</a:t>
            </a:r>
            <a:endParaRPr b="0" i="0" sz="1800" u="none" cap="none" strike="noStrike"/>
          </a:p>
          <a:p>
            <a:pPr indent="0" lvl="1"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Human-to-human transmission occurs through exposure to infectious bodily fluids namely through the care of infected patients and in the preparation of burial among fatal EVD patients</a:t>
            </a:r>
            <a:endParaRPr b="0" i="0" sz="1800" u="none" cap="none" strike="noStrike"/>
          </a:p>
          <a:p>
            <a:pPr indent="0" lvl="0" marL="0" marR="0" rtl="0" algn="l">
              <a:lnSpc>
                <a:spcPct val="100000"/>
              </a:lnSpc>
              <a:spcBef>
                <a:spcPts val="0"/>
              </a:spcBef>
              <a:spcAft>
                <a:spcPts val="0"/>
              </a:spcAft>
              <a:buNone/>
            </a:pPr>
            <a:r>
              <a:t/>
            </a:r>
            <a:endParaRPr sz="1800"/>
          </a:p>
        </p:txBody>
      </p:sp>
      <p:pic>
        <p:nvPicPr>
          <p:cNvPr id="361" name="Google Shape;361;p66"/>
          <p:cNvPicPr preferRelativeResize="0"/>
          <p:nvPr/>
        </p:nvPicPr>
        <p:blipFill rotWithShape="1">
          <a:blip r:embed="rId3">
            <a:alphaModFix/>
          </a:blip>
          <a:srcRect b="0" l="0" r="0" t="0"/>
          <a:stretch/>
        </p:blipFill>
        <p:spPr>
          <a:xfrm>
            <a:off x="4935240" y="116640"/>
            <a:ext cx="3832560" cy="1800000"/>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7"/>
          <p:cNvSpPr/>
          <p:nvPr/>
        </p:nvSpPr>
        <p:spPr>
          <a:xfrm>
            <a:off x="428760" y="288720"/>
            <a:ext cx="8026200" cy="517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Controlling Ebola</a:t>
            </a:r>
            <a:endParaRPr sz="1800"/>
          </a:p>
        </p:txBody>
      </p:sp>
      <p:sp>
        <p:nvSpPr>
          <p:cNvPr id="368" name="Google Shape;368;p67"/>
          <p:cNvSpPr/>
          <p:nvPr/>
        </p:nvSpPr>
        <p:spPr>
          <a:xfrm>
            <a:off x="195120" y="1352160"/>
            <a:ext cx="5888880" cy="2589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AutoNum type="arabicPeriod"/>
            </a:pPr>
            <a:r>
              <a:rPr b="1" lang="en-US" sz="1800">
                <a:solidFill>
                  <a:srgbClr val="000000"/>
                </a:solidFill>
                <a:latin typeface="Arial"/>
                <a:ea typeface="Arial"/>
                <a:cs typeface="Arial"/>
                <a:sym typeface="Arial"/>
              </a:rPr>
              <a:t>Identifying, isolation and treating patients </a:t>
            </a:r>
            <a:endParaRPr sz="1800"/>
          </a:p>
          <a:p>
            <a:pPr indent="0" lvl="0" marL="0" marR="0" rtl="0" algn="l">
              <a:lnSpc>
                <a:spcPct val="100000"/>
              </a:lnSpc>
              <a:spcBef>
                <a:spcPts val="0"/>
              </a:spcBef>
              <a:spcAft>
                <a:spcPts val="0"/>
              </a:spcAft>
              <a:buClr>
                <a:srgbClr val="000000"/>
              </a:buClr>
              <a:buSzPts val="1800"/>
              <a:buFont typeface="Arial"/>
              <a:buAutoNum type="arabicPeriod"/>
            </a:pPr>
            <a:r>
              <a:rPr b="1" lang="en-US" sz="1800">
                <a:solidFill>
                  <a:srgbClr val="000000"/>
                </a:solidFill>
                <a:latin typeface="Arial"/>
                <a:ea typeface="Arial"/>
                <a:cs typeface="Arial"/>
                <a:sym typeface="Arial"/>
              </a:rPr>
              <a:t>Contact tracing</a:t>
            </a:r>
            <a:endParaRPr sz="1800"/>
          </a:p>
          <a:p>
            <a:pPr indent="0" lvl="0" marL="0" marR="0" rtl="0" algn="l">
              <a:lnSpc>
                <a:spcPct val="100000"/>
              </a:lnSpc>
              <a:spcBef>
                <a:spcPts val="0"/>
              </a:spcBef>
              <a:spcAft>
                <a:spcPts val="0"/>
              </a:spcAft>
              <a:buClr>
                <a:srgbClr val="000000"/>
              </a:buClr>
              <a:buSzPts val="1800"/>
              <a:buFont typeface="Arial"/>
              <a:buAutoNum type="arabicPeriod"/>
            </a:pPr>
            <a:r>
              <a:rPr b="1" lang="en-US" sz="1800">
                <a:solidFill>
                  <a:srgbClr val="000000"/>
                </a:solidFill>
                <a:latin typeface="Arial"/>
                <a:ea typeface="Arial"/>
                <a:cs typeface="Arial"/>
                <a:sym typeface="Arial"/>
              </a:rPr>
              <a:t>Safe and dignified burials</a:t>
            </a:r>
            <a:endParaRPr sz="1800"/>
          </a:p>
          <a:p>
            <a:pPr indent="0" lvl="0" marL="0" marR="0" rtl="0" algn="l">
              <a:lnSpc>
                <a:spcPct val="100000"/>
              </a:lnSpc>
              <a:spcBef>
                <a:spcPts val="0"/>
              </a:spcBef>
              <a:spcAft>
                <a:spcPts val="0"/>
              </a:spcAft>
              <a:buClr>
                <a:srgbClr val="C00000"/>
              </a:buClr>
              <a:buSzPts val="1800"/>
              <a:buFont typeface="Arial"/>
              <a:buChar char="•"/>
            </a:pPr>
            <a:r>
              <a:rPr lang="en-US" sz="1800">
                <a:solidFill>
                  <a:srgbClr val="C00000"/>
                </a:solidFill>
                <a:latin typeface="Arial"/>
                <a:ea typeface="Arial"/>
                <a:cs typeface="Arial"/>
                <a:sym typeface="Arial"/>
              </a:rPr>
              <a:t>Limited medical interventions – mainly rehydration and supportive care</a:t>
            </a:r>
            <a:endParaRPr sz="1800"/>
          </a:p>
          <a:p>
            <a:pPr indent="0" lvl="0" marL="0" marR="0" rtl="0" algn="l">
              <a:lnSpc>
                <a:spcPct val="100000"/>
              </a:lnSpc>
              <a:spcBef>
                <a:spcPts val="0"/>
              </a:spcBef>
              <a:spcAft>
                <a:spcPts val="0"/>
              </a:spcAft>
              <a:buClr>
                <a:srgbClr val="C00000"/>
              </a:buClr>
              <a:buSzPts val="1800"/>
              <a:buFont typeface="Arial"/>
              <a:buChar char="•"/>
            </a:pPr>
            <a:r>
              <a:rPr lang="en-US" sz="1800">
                <a:solidFill>
                  <a:srgbClr val="C00000"/>
                </a:solidFill>
                <a:latin typeface="Arial"/>
                <a:ea typeface="Arial"/>
                <a:cs typeface="Arial"/>
                <a:sym typeface="Arial"/>
              </a:rPr>
              <a:t>Psychosocial care, social mobilization and risk communication are critically important</a:t>
            </a:r>
            <a:endParaRPr sz="1800"/>
          </a:p>
        </p:txBody>
      </p:sp>
      <p:pic>
        <p:nvPicPr>
          <p:cNvPr id="369" name="Google Shape;369;p67"/>
          <p:cNvPicPr preferRelativeResize="0"/>
          <p:nvPr/>
        </p:nvPicPr>
        <p:blipFill rotWithShape="1">
          <a:blip r:embed="rId3">
            <a:alphaModFix/>
          </a:blip>
          <a:srcRect b="0" l="0" r="0" t="0"/>
          <a:stretch/>
        </p:blipFill>
        <p:spPr>
          <a:xfrm>
            <a:off x="5979600" y="1385640"/>
            <a:ext cx="2809440" cy="1766520"/>
          </a:xfrm>
          <a:prstGeom prst="rect">
            <a:avLst/>
          </a:prstGeom>
          <a:noFill/>
          <a:ln>
            <a:noFill/>
          </a:ln>
        </p:spPr>
      </p:pic>
      <p:sp>
        <p:nvSpPr>
          <p:cNvPr id="370" name="Google Shape;370;p67"/>
          <p:cNvSpPr/>
          <p:nvPr/>
        </p:nvSpPr>
        <p:spPr>
          <a:xfrm>
            <a:off x="71280" y="1014480"/>
            <a:ext cx="8892720" cy="3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67"/>
          <p:cNvPicPr preferRelativeResize="0"/>
          <p:nvPr/>
        </p:nvPicPr>
        <p:blipFill rotWithShape="1">
          <a:blip r:embed="rId4">
            <a:alphaModFix/>
          </a:blip>
          <a:srcRect b="0" l="0" r="0" t="0"/>
          <a:stretch/>
        </p:blipFill>
        <p:spPr>
          <a:xfrm>
            <a:off x="6696720" y="4762800"/>
            <a:ext cx="2267280" cy="1700280"/>
          </a:xfrm>
          <a:prstGeom prst="rect">
            <a:avLst/>
          </a:prstGeom>
          <a:noFill/>
          <a:ln>
            <a:noFill/>
          </a:ln>
        </p:spPr>
      </p:pic>
      <p:pic>
        <p:nvPicPr>
          <p:cNvPr id="372" name="Google Shape;372;p67"/>
          <p:cNvPicPr preferRelativeResize="0"/>
          <p:nvPr/>
        </p:nvPicPr>
        <p:blipFill rotWithShape="1">
          <a:blip r:embed="rId5">
            <a:alphaModFix/>
          </a:blip>
          <a:srcRect b="0" l="0" r="0" t="0"/>
          <a:stretch/>
        </p:blipFill>
        <p:spPr>
          <a:xfrm>
            <a:off x="2172600" y="4149000"/>
            <a:ext cx="3407040" cy="2218320"/>
          </a:xfrm>
          <a:prstGeom prst="rect">
            <a:avLst/>
          </a:prstGeom>
          <a:noFill/>
          <a:ln>
            <a:noFill/>
          </a:ln>
        </p:spPr>
      </p:pic>
      <p:pic>
        <p:nvPicPr>
          <p:cNvPr id="373" name="Google Shape;373;p67"/>
          <p:cNvPicPr preferRelativeResize="0"/>
          <p:nvPr/>
        </p:nvPicPr>
        <p:blipFill rotWithShape="1">
          <a:blip r:embed="rId6">
            <a:alphaModFix/>
          </a:blip>
          <a:srcRect b="0" l="0" r="0" t="0"/>
          <a:stretch/>
        </p:blipFill>
        <p:spPr>
          <a:xfrm>
            <a:off x="221760" y="5085360"/>
            <a:ext cx="2815920" cy="1583640"/>
          </a:xfrm>
          <a:prstGeom prst="rect">
            <a:avLst/>
          </a:prstGeom>
          <a:noFill/>
          <a:ln>
            <a:noFill/>
          </a:ln>
        </p:spPr>
      </p:pic>
      <p:pic>
        <p:nvPicPr>
          <p:cNvPr id="374" name="Google Shape;374;p67"/>
          <p:cNvPicPr preferRelativeResize="0"/>
          <p:nvPr/>
        </p:nvPicPr>
        <p:blipFill rotWithShape="1">
          <a:blip r:embed="rId7">
            <a:alphaModFix/>
          </a:blip>
          <a:srcRect b="0" l="0" r="0" t="0"/>
          <a:stretch/>
        </p:blipFill>
        <p:spPr>
          <a:xfrm>
            <a:off x="5292000" y="3431880"/>
            <a:ext cx="2381040" cy="1580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8"/>
          <p:cNvSpPr/>
          <p:nvPr/>
        </p:nvSpPr>
        <p:spPr>
          <a:xfrm>
            <a:off x="288000" y="260640"/>
            <a:ext cx="8495280" cy="647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Incidence (confirmed/probable/suspected)</a:t>
            </a:r>
            <a:endParaRPr sz="1800"/>
          </a:p>
        </p:txBody>
      </p:sp>
      <p:pic>
        <p:nvPicPr>
          <p:cNvPr id="380" name="Google Shape;380;p68"/>
          <p:cNvPicPr preferRelativeResize="0"/>
          <p:nvPr/>
        </p:nvPicPr>
        <p:blipFill rotWithShape="1">
          <a:blip r:embed="rId3">
            <a:alphaModFix/>
          </a:blip>
          <a:srcRect b="0" l="0" r="0" t="0"/>
          <a:stretch/>
        </p:blipFill>
        <p:spPr>
          <a:xfrm>
            <a:off x="720000" y="1080000"/>
            <a:ext cx="7703640" cy="5543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42"/>
          <p:cNvSpPr/>
          <p:nvPr/>
        </p:nvSpPr>
        <p:spPr>
          <a:xfrm>
            <a:off x="2786040" y="148464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OVERVIEW</a:t>
            </a:r>
            <a:endParaRPr b="0" i="0" sz="1800" u="none" cap="none" strike="noStrike"/>
          </a:p>
        </p:txBody>
      </p:sp>
      <p:sp>
        <p:nvSpPr>
          <p:cNvPr id="187" name="Google Shape;187;p42"/>
          <p:cNvSpPr txBox="1"/>
          <p:nvPr/>
        </p:nvSpPr>
        <p:spPr>
          <a:xfrm>
            <a:off x="2843651" y="1521350"/>
            <a:ext cx="44220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What is an infectious disease model?</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What is a good model?</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An overview of themes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Outbreaks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Global Health</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Use of genetic data </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Discussion</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9"/>
          <p:cNvSpPr/>
          <p:nvPr/>
        </p:nvSpPr>
        <p:spPr>
          <a:xfrm>
            <a:off x="242280" y="1215360"/>
            <a:ext cx="4568400" cy="453924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Naïve estimates (deaths/cases) give relatively low overall CFR=38% (36-39)</a:t>
            </a:r>
            <a:endParaRPr sz="1800"/>
          </a:p>
          <a:p>
            <a:pPr indent="-342900" lvl="0" marL="45720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Substantial apparent variation between countries </a:t>
            </a:r>
            <a:endParaRPr sz="1800"/>
          </a:p>
          <a:p>
            <a:pPr indent="-342900" lvl="0" marL="45720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But only 46% of cases have definitive clinical outcome recorded</a:t>
            </a:r>
            <a:endParaRPr sz="1800"/>
          </a:p>
          <a:p>
            <a:pPr indent="-342900" lvl="0" marL="45720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Only analysing cases with clinical outcome gives CFR=71% (68-73), little variation between countries</a:t>
            </a:r>
            <a:endParaRPr sz="1800"/>
          </a:p>
          <a:p>
            <a:pPr indent="-342900" lvl="0" marL="45720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No evidence of significant temporal trends other than early bias towards recording severe cases in Guinea</a:t>
            </a:r>
            <a:endParaRPr sz="1800"/>
          </a:p>
        </p:txBody>
      </p:sp>
      <p:sp>
        <p:nvSpPr>
          <p:cNvPr id="387" name="Google Shape;387;p69"/>
          <p:cNvSpPr/>
          <p:nvPr/>
        </p:nvSpPr>
        <p:spPr>
          <a:xfrm>
            <a:off x="3747240" y="302040"/>
            <a:ext cx="1846800" cy="5169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Severity</a:t>
            </a:r>
            <a:endParaRPr sz="1800"/>
          </a:p>
        </p:txBody>
      </p:sp>
      <p:pic>
        <p:nvPicPr>
          <p:cNvPr id="388" name="Google Shape;388;p69"/>
          <p:cNvPicPr preferRelativeResize="0"/>
          <p:nvPr/>
        </p:nvPicPr>
        <p:blipFill rotWithShape="1">
          <a:blip r:embed="rId3">
            <a:alphaModFix/>
          </a:blip>
          <a:srcRect b="0" l="0" r="66377" t="0"/>
          <a:stretch/>
        </p:blipFill>
        <p:spPr>
          <a:xfrm>
            <a:off x="5088240" y="3926160"/>
            <a:ext cx="3074040" cy="2742840"/>
          </a:xfrm>
          <a:prstGeom prst="rect">
            <a:avLst/>
          </a:prstGeom>
          <a:noFill/>
          <a:ln>
            <a:noFill/>
          </a:ln>
        </p:spPr>
      </p:pic>
      <p:pic>
        <p:nvPicPr>
          <p:cNvPr id="389" name="Google Shape;389;p69"/>
          <p:cNvPicPr preferRelativeResize="0"/>
          <p:nvPr/>
        </p:nvPicPr>
        <p:blipFill rotWithShape="1">
          <a:blip r:embed="rId3">
            <a:alphaModFix/>
          </a:blip>
          <a:srcRect b="0" l="66169" r="0" t="0"/>
          <a:stretch/>
        </p:blipFill>
        <p:spPr>
          <a:xfrm>
            <a:off x="5007240" y="1124640"/>
            <a:ext cx="3092760" cy="2742840"/>
          </a:xfrm>
          <a:prstGeom prst="rect">
            <a:avLst/>
          </a:prstGeom>
          <a:noFill/>
          <a:ln>
            <a:noFill/>
          </a:ln>
        </p:spPr>
      </p:pic>
      <p:sp>
        <p:nvSpPr>
          <p:cNvPr id="390" name="Google Shape;390;p69"/>
          <p:cNvSpPr/>
          <p:nvPr/>
        </p:nvSpPr>
        <p:spPr>
          <a:xfrm>
            <a:off x="7671960" y="1240920"/>
            <a:ext cx="153144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C00000"/>
                </a:solidFill>
                <a:latin typeface="Arial"/>
                <a:ea typeface="Arial"/>
                <a:cs typeface="Arial"/>
                <a:sym typeface="Arial"/>
              </a:rPr>
              <a:t>naive</a:t>
            </a:r>
            <a:endParaRPr sz="1800"/>
          </a:p>
        </p:txBody>
      </p:sp>
      <p:sp>
        <p:nvSpPr>
          <p:cNvPr id="391" name="Google Shape;391;p69"/>
          <p:cNvSpPr/>
          <p:nvPr/>
        </p:nvSpPr>
        <p:spPr>
          <a:xfrm>
            <a:off x="7997760" y="4502160"/>
            <a:ext cx="118260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C00000"/>
                </a:solidFill>
                <a:latin typeface="Arial"/>
                <a:ea typeface="Arial"/>
                <a:cs typeface="Arial"/>
                <a:sym typeface="Arial"/>
              </a:rPr>
              <a:t>final</a:t>
            </a:r>
            <a:br>
              <a:rPr lang="en-US" sz="1800">
                <a:solidFill>
                  <a:srgbClr val="C00000"/>
                </a:solidFill>
                <a:latin typeface="Arial"/>
                <a:ea typeface="Arial"/>
                <a:cs typeface="Arial"/>
                <a:sym typeface="Arial"/>
              </a:rPr>
            </a:br>
            <a:r>
              <a:rPr lang="en-US" sz="1800">
                <a:solidFill>
                  <a:srgbClr val="C00000"/>
                </a:solidFill>
                <a:latin typeface="Arial"/>
                <a:ea typeface="Arial"/>
                <a:cs typeface="Arial"/>
                <a:sym typeface="Arial"/>
              </a:rPr>
              <a:t>outcome</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0"/>
          <p:cNvSpPr/>
          <p:nvPr/>
        </p:nvSpPr>
        <p:spPr>
          <a:xfrm>
            <a:off x="288000" y="260640"/>
            <a:ext cx="8495280" cy="647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Geographic distribution</a:t>
            </a:r>
            <a:endParaRPr sz="1800"/>
          </a:p>
        </p:txBody>
      </p:sp>
      <p:pic>
        <p:nvPicPr>
          <p:cNvPr id="397" name="Google Shape;397;p70"/>
          <p:cNvPicPr preferRelativeResize="0"/>
          <p:nvPr/>
        </p:nvPicPr>
        <p:blipFill rotWithShape="1">
          <a:blip r:embed="rId3">
            <a:alphaModFix/>
          </a:blip>
          <a:srcRect b="0" l="0" r="0" t="0"/>
          <a:stretch/>
        </p:blipFill>
        <p:spPr>
          <a:xfrm>
            <a:off x="1332000" y="1152000"/>
            <a:ext cx="6399000" cy="5463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71"/>
          <p:cNvSpPr/>
          <p:nvPr/>
        </p:nvSpPr>
        <p:spPr>
          <a:xfrm>
            <a:off x="288000" y="260640"/>
            <a:ext cx="8495280" cy="647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Data challenges</a:t>
            </a:r>
            <a:endParaRPr sz="1800"/>
          </a:p>
        </p:txBody>
      </p:sp>
      <p:pic>
        <p:nvPicPr>
          <p:cNvPr id="403" name="Google Shape;403;p71"/>
          <p:cNvPicPr preferRelativeResize="0"/>
          <p:nvPr/>
        </p:nvPicPr>
        <p:blipFill rotWithShape="1">
          <a:blip r:embed="rId3">
            <a:alphaModFix/>
          </a:blip>
          <a:srcRect b="0" l="0" r="0" t="0"/>
          <a:stretch/>
        </p:blipFill>
        <p:spPr>
          <a:xfrm>
            <a:off x="4392000" y="1592280"/>
            <a:ext cx="4607280" cy="4887000"/>
          </a:xfrm>
          <a:prstGeom prst="rect">
            <a:avLst/>
          </a:prstGeom>
          <a:noFill/>
          <a:ln>
            <a:noFill/>
          </a:ln>
        </p:spPr>
      </p:pic>
      <p:sp>
        <p:nvSpPr>
          <p:cNvPr id="404" name="Google Shape;404;p71"/>
          <p:cNvSpPr/>
          <p:nvPr/>
        </p:nvSpPr>
        <p:spPr>
          <a:xfrm>
            <a:off x="432000" y="1638360"/>
            <a:ext cx="3815280" cy="4696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000000"/>
                </a:solidFill>
                <a:latin typeface="Arial"/>
                <a:ea typeface="Arial"/>
                <a:cs typeface="Arial"/>
                <a:sym typeface="Arial"/>
              </a:rPr>
              <a:t>Under-ascertainment</a:t>
            </a:r>
            <a:r>
              <a:rPr lang="en-US" sz="1800">
                <a:solidFill>
                  <a:srgbClr val="000000"/>
                </a:solidFill>
                <a:latin typeface="Arial"/>
                <a:ea typeface="Arial"/>
                <a:cs typeface="Arial"/>
                <a:sym typeface="Arial"/>
              </a:rPr>
              <a:t>: hard to estimate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solidFill>
                  <a:srgbClr val="000000"/>
                </a:solidFill>
                <a:latin typeface="Arial"/>
                <a:ea typeface="Arial"/>
                <a:cs typeface="Arial"/>
                <a:sym typeface="Arial"/>
              </a:rPr>
              <a:t>Reporting delays</a:t>
            </a:r>
            <a:r>
              <a:rPr lang="en-US" sz="1800">
                <a:solidFill>
                  <a:srgbClr val="000000"/>
                </a:solidFill>
                <a:latin typeface="Arial"/>
                <a:ea typeface="Arial"/>
                <a:cs typeface="Arial"/>
                <a:sym typeface="Arial"/>
              </a:rPr>
              <a:t>: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onset → notification to WHO</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notification to WHO → line list</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solidFill>
                  <a:srgbClr val="000000"/>
                </a:solidFill>
                <a:latin typeface="Arial"/>
                <a:ea typeface="Arial"/>
                <a:cs typeface="Arial"/>
                <a:sym typeface="Arial"/>
              </a:rPr>
              <a:t>Data imputation</a:t>
            </a:r>
            <a:r>
              <a:rPr lang="en-US" sz="1800">
                <a:solidFill>
                  <a:srgbClr val="000000"/>
                </a:solidFill>
                <a:latin typeface="Arial"/>
                <a:ea typeface="Arial"/>
                <a:cs typeface="Arial"/>
                <a:sym typeface="Arial"/>
              </a:rPr>
              <a:t>:</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for missing onset date, 'district', etc.</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solidFill>
                  <a:srgbClr val="000000"/>
                </a:solidFill>
                <a:latin typeface="Arial"/>
                <a:ea typeface="Arial"/>
                <a:cs typeface="Arial"/>
                <a:sym typeface="Arial"/>
              </a:rPr>
              <a:t>Data cleaning</a:t>
            </a:r>
            <a:r>
              <a:rPr lang="en-US" sz="1800">
                <a:solidFill>
                  <a:srgbClr val="000000"/>
                </a:solidFill>
                <a:latin typeface="Arial"/>
                <a:ea typeface="Arial"/>
                <a:cs typeface="Arial"/>
                <a:sym typeface="Arial"/>
              </a:rPr>
              <a:t>:</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current R script &gt;2,500 lines of code; automated where possible, but limits (e.g. &gt;850 hospital 'names' needing manual cleaning)</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72"/>
          <p:cNvPicPr preferRelativeResize="0"/>
          <p:nvPr/>
        </p:nvPicPr>
        <p:blipFill rotWithShape="1">
          <a:blip r:embed="rId3">
            <a:alphaModFix/>
          </a:blip>
          <a:srcRect b="0" l="0" r="0" t="0"/>
          <a:stretch/>
        </p:blipFill>
        <p:spPr>
          <a:xfrm>
            <a:off x="218520" y="1053000"/>
            <a:ext cx="8673480" cy="5782320"/>
          </a:xfrm>
          <a:prstGeom prst="rect">
            <a:avLst/>
          </a:prstGeom>
          <a:noFill/>
          <a:ln>
            <a:noFill/>
          </a:ln>
        </p:spPr>
      </p:pic>
      <p:sp>
        <p:nvSpPr>
          <p:cNvPr id="411" name="Google Shape;411;p72"/>
          <p:cNvSpPr/>
          <p:nvPr/>
        </p:nvSpPr>
        <p:spPr>
          <a:xfrm>
            <a:off x="428760" y="288720"/>
            <a:ext cx="8319600" cy="5173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Delay distributions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73"/>
          <p:cNvPicPr preferRelativeResize="0"/>
          <p:nvPr/>
        </p:nvPicPr>
        <p:blipFill rotWithShape="1">
          <a:blip r:embed="rId3">
            <a:alphaModFix/>
          </a:blip>
          <a:srcRect b="34418" l="0" r="0" t="0"/>
          <a:stretch/>
        </p:blipFill>
        <p:spPr>
          <a:xfrm>
            <a:off x="2959560" y="1222200"/>
            <a:ext cx="6000120" cy="3934440"/>
          </a:xfrm>
          <a:prstGeom prst="rect">
            <a:avLst/>
          </a:prstGeom>
          <a:noFill/>
          <a:ln>
            <a:noFill/>
          </a:ln>
        </p:spPr>
      </p:pic>
      <p:sp>
        <p:nvSpPr>
          <p:cNvPr id="418" name="Google Shape;418;p73"/>
          <p:cNvSpPr/>
          <p:nvPr/>
        </p:nvSpPr>
        <p:spPr>
          <a:xfrm>
            <a:off x="107640" y="1298520"/>
            <a:ext cx="2851560" cy="57585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Incubation period,  serial interval distributions key to quantifying transmission intensity, assessing control measures</a:t>
            </a:r>
            <a:endParaRPr sz="1800"/>
          </a:p>
          <a:p>
            <a:pPr indent="0" lvl="0" marL="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During exponentially growing phase of the epidemic: more recent than older contacts</a:t>
            </a:r>
            <a:endParaRPr sz="1800"/>
          </a:p>
          <a:p>
            <a:pPr indent="0" lvl="0" marL="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Incubation period estimates will be biased toward shorter periods</a:t>
            </a:r>
            <a:endParaRPr sz="1800"/>
          </a:p>
          <a:p>
            <a:pPr indent="0" lvl="0" marL="0" marR="0" rtl="0" algn="l">
              <a:lnSpc>
                <a:spcPct val="100000"/>
              </a:lnSpc>
              <a:spcBef>
                <a:spcPts val="0"/>
              </a:spcBef>
              <a:spcAft>
                <a:spcPts val="0"/>
              </a:spcAft>
              <a:buClr>
                <a:srgbClr val="0D0D0D"/>
              </a:buClr>
              <a:buSzPts val="1800"/>
              <a:buFont typeface="Arial"/>
              <a:buChar char="•"/>
            </a:pPr>
            <a:r>
              <a:rPr lang="en-US" sz="1800">
                <a:solidFill>
                  <a:srgbClr val="0D0D0D"/>
                </a:solidFill>
                <a:latin typeface="Arial"/>
                <a:ea typeface="Arial"/>
                <a:cs typeface="Arial"/>
                <a:sym typeface="Arial"/>
              </a:rPr>
              <a:t>Additional bias towards reporting most recent contacts</a:t>
            </a:r>
            <a:endParaRPr sz="1800"/>
          </a:p>
        </p:txBody>
      </p:sp>
      <p:sp>
        <p:nvSpPr>
          <p:cNvPr id="419" name="Google Shape;419;p73"/>
          <p:cNvSpPr/>
          <p:nvPr/>
        </p:nvSpPr>
        <p:spPr>
          <a:xfrm>
            <a:off x="2808000" y="302040"/>
            <a:ext cx="3724560" cy="5169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Incubation period</a:t>
            </a:r>
            <a:endParaRPr sz="1800"/>
          </a:p>
        </p:txBody>
      </p:sp>
      <p:sp>
        <p:nvSpPr>
          <p:cNvPr id="420" name="Google Shape;420;p73"/>
          <p:cNvSpPr/>
          <p:nvPr/>
        </p:nvSpPr>
        <p:spPr>
          <a:xfrm>
            <a:off x="4181760" y="5949360"/>
            <a:ext cx="471960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C00000"/>
                </a:solidFill>
                <a:latin typeface="Arial"/>
                <a:ea typeface="Arial"/>
                <a:cs typeface="Arial"/>
                <a:sym typeface="Arial"/>
              </a:rPr>
              <a:t>Best parametric estimate of IPD: </a:t>
            </a:r>
            <a:endParaRPr sz="1800"/>
          </a:p>
          <a:p>
            <a:pPr indent="0" lvl="0" marL="0" marR="0" rtl="0" algn="l">
              <a:lnSpc>
                <a:spcPct val="100000"/>
              </a:lnSpc>
              <a:spcBef>
                <a:spcPts val="0"/>
              </a:spcBef>
              <a:spcAft>
                <a:spcPts val="0"/>
              </a:spcAft>
              <a:buNone/>
            </a:pPr>
            <a:r>
              <a:rPr lang="en-US" sz="1800">
                <a:solidFill>
                  <a:srgbClr val="C00000"/>
                </a:solidFill>
                <a:latin typeface="Arial"/>
                <a:ea typeface="Arial"/>
                <a:cs typeface="Arial"/>
                <a:sym typeface="Arial"/>
              </a:rPr>
              <a:t>mean=9.7 days, SD=5.5 days</a:t>
            </a:r>
            <a:endParaRPr sz="1800"/>
          </a:p>
        </p:txBody>
      </p:sp>
      <p:sp>
        <p:nvSpPr>
          <p:cNvPr id="421" name="Google Shape;421;p73"/>
          <p:cNvSpPr/>
          <p:nvPr/>
        </p:nvSpPr>
        <p:spPr>
          <a:xfrm>
            <a:off x="5030640" y="5436000"/>
            <a:ext cx="1391040" cy="303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400">
                <a:solidFill>
                  <a:srgbClr val="040404"/>
                </a:solidFill>
                <a:latin typeface="Arial"/>
                <a:ea typeface="Arial"/>
                <a:cs typeface="Arial"/>
                <a:sym typeface="Arial"/>
              </a:rPr>
              <a:t>Days</a:t>
            </a:r>
            <a:endParaRPr sz="1800"/>
          </a:p>
        </p:txBody>
      </p:sp>
      <p:sp>
        <p:nvSpPr>
          <p:cNvPr id="422" name="Google Shape;422;p73"/>
          <p:cNvSpPr/>
          <p:nvPr/>
        </p:nvSpPr>
        <p:spPr>
          <a:xfrm>
            <a:off x="3457080" y="1905840"/>
            <a:ext cx="5626440" cy="363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C00000"/>
                </a:solidFill>
                <a:latin typeface="Arial"/>
                <a:ea typeface="Arial"/>
                <a:cs typeface="Arial"/>
                <a:sym typeface="Arial"/>
              </a:rPr>
              <a:t>All                                            Guinea</a:t>
            </a:r>
            <a:endParaRPr sz="1800"/>
          </a:p>
        </p:txBody>
      </p:sp>
      <p:sp>
        <p:nvSpPr>
          <p:cNvPr id="423" name="Google Shape;423;p73"/>
          <p:cNvSpPr/>
          <p:nvPr/>
        </p:nvSpPr>
        <p:spPr>
          <a:xfrm>
            <a:off x="3467880" y="3879000"/>
            <a:ext cx="6042240" cy="363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a:solidFill>
                  <a:srgbClr val="C00000"/>
                </a:solidFill>
                <a:latin typeface="Arial"/>
                <a:ea typeface="Arial"/>
                <a:cs typeface="Arial"/>
                <a:sym typeface="Arial"/>
              </a:rPr>
              <a:t>Liberia                                 Sierra Leone</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74"/>
          <p:cNvSpPr txBox="1"/>
          <p:nvPr/>
        </p:nvSpPr>
        <p:spPr>
          <a:xfrm>
            <a:off x="457200" y="274680"/>
            <a:ext cx="8229240" cy="633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Questions related to transmissibility</a:t>
            </a:r>
            <a:endParaRPr sz="1800"/>
          </a:p>
        </p:txBody>
      </p:sp>
      <p:sp>
        <p:nvSpPr>
          <p:cNvPr id="429" name="Google Shape;429;p74"/>
          <p:cNvSpPr txBox="1"/>
          <p:nvPr/>
        </p:nvSpPr>
        <p:spPr>
          <a:xfrm>
            <a:off x="443880" y="2167560"/>
            <a:ext cx="8229240" cy="281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400">
                <a:solidFill>
                  <a:srgbClr val="000000"/>
                </a:solidFill>
                <a:latin typeface="Arial"/>
                <a:ea typeface="Arial"/>
                <a:cs typeface="Arial"/>
                <a:sym typeface="Arial"/>
              </a:rPr>
              <a:t>Is the current virus more/less transmissible than previous Ebola viruses?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2400">
                <a:solidFill>
                  <a:srgbClr val="000000"/>
                </a:solidFill>
                <a:latin typeface="Arial"/>
                <a:ea typeface="Arial"/>
                <a:cs typeface="Arial"/>
                <a:sym typeface="Arial"/>
              </a:rPr>
              <a:t>How quickly is the virus currently spreading?</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2400">
                <a:solidFill>
                  <a:srgbClr val="000000"/>
                </a:solidFill>
                <a:latin typeface="Arial"/>
                <a:ea typeface="Arial"/>
                <a:cs typeface="Arial"/>
                <a:sym typeface="Arial"/>
              </a:rPr>
              <a:t>What is the projected incidence for next few weeks?</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5"/>
          <p:cNvSpPr txBox="1"/>
          <p:nvPr/>
        </p:nvSpPr>
        <p:spPr>
          <a:xfrm>
            <a:off x="457200" y="274680"/>
            <a:ext cx="8229240" cy="633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800">
                <a:solidFill>
                  <a:srgbClr val="0000CC"/>
                </a:solidFill>
                <a:latin typeface="Arial"/>
                <a:ea typeface="Arial"/>
                <a:cs typeface="Arial"/>
                <a:sym typeface="Arial"/>
              </a:rPr>
              <a:t>Projections</a:t>
            </a:r>
            <a:endParaRPr sz="1800"/>
          </a:p>
        </p:txBody>
      </p:sp>
      <p:pic>
        <p:nvPicPr>
          <p:cNvPr id="435" name="Google Shape;435;p75"/>
          <p:cNvPicPr preferRelativeResize="0"/>
          <p:nvPr/>
        </p:nvPicPr>
        <p:blipFill rotWithShape="1">
          <a:blip r:embed="rId3">
            <a:alphaModFix/>
          </a:blip>
          <a:srcRect b="0" l="0" r="0" t="0"/>
          <a:stretch/>
        </p:blipFill>
        <p:spPr>
          <a:xfrm>
            <a:off x="323640" y="1989000"/>
            <a:ext cx="8469720" cy="453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6"/>
          <p:cNvSpPr txBox="1"/>
          <p:nvPr>
            <p:ph type="title"/>
          </p:nvPr>
        </p:nvSpPr>
        <p:spPr>
          <a:xfrm>
            <a:off x="1219320" y="46080"/>
            <a:ext cx="6552600" cy="5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CURRENT CLUSTER OF H1N1 GHANA?</a:t>
            </a:r>
            <a:endParaRPr/>
          </a:p>
        </p:txBody>
      </p:sp>
      <p:pic>
        <p:nvPicPr>
          <p:cNvPr id="441" name="Google Shape;441;p76"/>
          <p:cNvPicPr preferRelativeResize="0"/>
          <p:nvPr/>
        </p:nvPicPr>
        <p:blipFill>
          <a:blip r:embed="rId3">
            <a:alphaModFix/>
          </a:blip>
          <a:stretch>
            <a:fillRect/>
          </a:stretch>
        </p:blipFill>
        <p:spPr>
          <a:xfrm>
            <a:off x="152400" y="761880"/>
            <a:ext cx="4215258" cy="5943718"/>
          </a:xfrm>
          <a:prstGeom prst="rect">
            <a:avLst/>
          </a:prstGeom>
          <a:noFill/>
          <a:ln cap="flat" cmpd="sng" w="38100">
            <a:solidFill>
              <a:schemeClr val="dk2"/>
            </a:solidFill>
            <a:prstDash val="solid"/>
            <a:round/>
            <a:headEnd len="sm" w="sm" type="none"/>
            <a:tailEnd len="sm" w="sm" type="none"/>
          </a:ln>
        </p:spPr>
      </p:pic>
      <p:sp>
        <p:nvSpPr>
          <p:cNvPr id="442" name="Google Shape;442;p76"/>
          <p:cNvSpPr txBox="1"/>
          <p:nvPr/>
        </p:nvSpPr>
        <p:spPr>
          <a:xfrm>
            <a:off x="5074525" y="1474575"/>
            <a:ext cx="3748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77 cases, 4 deaths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13 cases of SARI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12 out of 19 swabs +ve for pH1N1 with PCR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Fatal cases negative for meningitis and </a:t>
            </a:r>
            <a:r>
              <a:rPr lang="en-US"/>
              <a:t>encephalitis</a:t>
            </a:r>
            <a:endParaRPr/>
          </a:p>
        </p:txBody>
      </p:sp>
      <p:pic>
        <p:nvPicPr>
          <p:cNvPr id="443" name="Google Shape;443;p76"/>
          <p:cNvPicPr preferRelativeResize="0"/>
          <p:nvPr/>
        </p:nvPicPr>
        <p:blipFill>
          <a:blip r:embed="rId4">
            <a:alphaModFix/>
          </a:blip>
          <a:stretch>
            <a:fillRect/>
          </a:stretch>
        </p:blipFill>
        <p:spPr>
          <a:xfrm>
            <a:off x="1506858" y="1957800"/>
            <a:ext cx="3439706" cy="45251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7"/>
          <p:cNvSpPr/>
          <p:nvPr/>
        </p:nvSpPr>
        <p:spPr>
          <a:xfrm>
            <a:off x="2786040" y="376812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a:t>
            </a:r>
            <a:endParaRPr sz="1800"/>
          </a:p>
        </p:txBody>
      </p:sp>
      <p:sp>
        <p:nvSpPr>
          <p:cNvPr id="450" name="Google Shape;450;p77"/>
          <p:cNvSpPr txBox="1"/>
          <p:nvPr/>
        </p:nvSpPr>
        <p:spPr>
          <a:xfrm>
            <a:off x="2843652" y="1521350"/>
            <a:ext cx="45705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an infectious disease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 good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 overview of themes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Global Health</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Use of genetic data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Discussion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8"/>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A WIDE VIEW OF GLOBAL HEALTH</a:t>
            </a:r>
            <a:endParaRPr sz="1800"/>
          </a:p>
        </p:txBody>
      </p:sp>
      <p:pic>
        <p:nvPicPr>
          <p:cNvPr id="456" name="Google Shape;456;p78"/>
          <p:cNvPicPr preferRelativeResize="0"/>
          <p:nvPr/>
        </p:nvPicPr>
        <p:blipFill rotWithShape="1">
          <a:blip r:embed="rId3">
            <a:alphaModFix/>
          </a:blip>
          <a:srcRect b="0" l="0" r="0" t="0"/>
          <a:stretch/>
        </p:blipFill>
        <p:spPr>
          <a:xfrm>
            <a:off x="323640" y="980640"/>
            <a:ext cx="3096000" cy="5538960"/>
          </a:xfrm>
          <a:prstGeom prst="rect">
            <a:avLst/>
          </a:prstGeom>
          <a:noFill/>
          <a:ln>
            <a:noFill/>
          </a:ln>
        </p:spPr>
      </p:pic>
      <p:sp>
        <p:nvSpPr>
          <p:cNvPr id="457" name="Google Shape;457;p78"/>
          <p:cNvSpPr/>
          <p:nvPr/>
        </p:nvSpPr>
        <p:spPr>
          <a:xfrm>
            <a:off x="4317120" y="1196640"/>
            <a:ext cx="4550400" cy="1461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Health production functions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Applied to many separate populations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US$600M over 15 years</a:t>
            </a:r>
            <a:endParaRPr sz="1800"/>
          </a:p>
        </p:txBody>
      </p:sp>
      <p:pic>
        <p:nvPicPr>
          <p:cNvPr id="458" name="Google Shape;458;p78"/>
          <p:cNvPicPr preferRelativeResize="0"/>
          <p:nvPr/>
        </p:nvPicPr>
        <p:blipFill rotWithShape="1">
          <a:blip r:embed="rId4">
            <a:alphaModFix/>
          </a:blip>
          <a:srcRect b="0" l="0" r="0" t="0"/>
          <a:stretch/>
        </p:blipFill>
        <p:spPr>
          <a:xfrm>
            <a:off x="4644000" y="2833560"/>
            <a:ext cx="3472200" cy="3686040"/>
          </a:xfrm>
          <a:prstGeom prst="rect">
            <a:avLst/>
          </a:prstGeom>
          <a:noFill/>
          <a:ln>
            <a:noFill/>
          </a:ln>
        </p:spPr>
      </p:pic>
      <p:sp>
        <p:nvSpPr>
          <p:cNvPr id="459" name="Google Shape;459;p78"/>
          <p:cNvSpPr/>
          <p:nvPr/>
        </p:nvSpPr>
        <p:spPr>
          <a:xfrm>
            <a:off x="10" y="6519600"/>
            <a:ext cx="48567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Source: 	Anderson et al, Lancet, 2014</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3"/>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RISK OF INFECTION VARIES OVER TIME</a:t>
            </a:r>
            <a:endParaRPr b="0" i="0" sz="1800" u="none" cap="none" strike="noStrike"/>
          </a:p>
        </p:txBody>
      </p:sp>
      <p:pic>
        <p:nvPicPr>
          <p:cNvPr id="193" name="Google Shape;193;p43"/>
          <p:cNvPicPr preferRelativeResize="0"/>
          <p:nvPr/>
        </p:nvPicPr>
        <p:blipFill rotWithShape="1">
          <a:blip r:embed="rId3">
            <a:alphaModFix/>
          </a:blip>
          <a:srcRect b="0" l="0" r="0" t="0"/>
          <a:stretch/>
        </p:blipFill>
        <p:spPr>
          <a:xfrm>
            <a:off x="955440" y="908640"/>
            <a:ext cx="7080480" cy="4248000"/>
          </a:xfrm>
          <a:prstGeom prst="rect">
            <a:avLst/>
          </a:prstGeom>
          <a:noFill/>
          <a:ln>
            <a:noFill/>
          </a:ln>
        </p:spPr>
      </p:pic>
      <p:sp>
        <p:nvSpPr>
          <p:cNvPr id="194" name="Google Shape;194;p43"/>
          <p:cNvSpPr/>
          <p:nvPr/>
        </p:nvSpPr>
        <p:spPr>
          <a:xfrm>
            <a:off x="1240200" y="5733360"/>
            <a:ext cx="6761880" cy="639000"/>
          </a:xfrm>
          <a:prstGeom prst="rect">
            <a:avLst/>
          </a:prstGeom>
          <a:gradFill>
            <a:gsLst>
              <a:gs pos="0">
                <a:srgbClr val="D0D0D0"/>
              </a:gs>
              <a:gs pos="100000">
                <a:srgbClr val="EDEDED"/>
              </a:gs>
            </a:gsLst>
            <a:lin ang="16200000" scaled="0"/>
          </a:gra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Force-of-infection is the risk of infection experienced by a</a:t>
            </a:r>
            <a:endParaRPr b="0" i="0" sz="1800" u="none" cap="none" strike="noStrike"/>
          </a:p>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single susceptible individual at a point in time</a:t>
            </a:r>
            <a:endParaRPr b="0" i="0" sz="1800" u="none" cap="none" strike="noStrike"/>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9"/>
          <p:cNvSpPr/>
          <p:nvPr/>
        </p:nvSpPr>
        <p:spPr>
          <a:xfrm>
            <a:off x="2786040" y="434412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9"/>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a:t>
            </a:r>
            <a:endParaRPr sz="1800"/>
          </a:p>
        </p:txBody>
      </p:sp>
      <p:sp>
        <p:nvSpPr>
          <p:cNvPr id="466" name="Google Shape;466;p79"/>
          <p:cNvSpPr txBox="1"/>
          <p:nvPr/>
        </p:nvSpPr>
        <p:spPr>
          <a:xfrm>
            <a:off x="2843652" y="1521350"/>
            <a:ext cx="44979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an infectious disease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 good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 overview of themes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Global Health</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Use of genetic data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Discussion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80"/>
          <p:cNvSpPr txBox="1"/>
          <p:nvPr/>
        </p:nvSpPr>
        <p:spPr>
          <a:xfrm>
            <a:off x="1219320" y="198480"/>
            <a:ext cx="6552600" cy="56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GENETIC DATA ALLOW PRECISE ANALYSIS OF TRANSMISSION</a:t>
            </a:r>
            <a:endParaRPr sz="1800"/>
          </a:p>
        </p:txBody>
      </p:sp>
      <p:pic>
        <p:nvPicPr>
          <p:cNvPr id="472" name="Google Shape;472;p80"/>
          <p:cNvPicPr preferRelativeResize="0"/>
          <p:nvPr/>
        </p:nvPicPr>
        <p:blipFill rotWithShape="1">
          <a:blip r:embed="rId3">
            <a:alphaModFix/>
          </a:blip>
          <a:srcRect b="0" l="0" r="0" t="0"/>
          <a:stretch/>
        </p:blipFill>
        <p:spPr>
          <a:xfrm>
            <a:off x="1331640" y="908640"/>
            <a:ext cx="6696000" cy="5117400"/>
          </a:xfrm>
          <a:prstGeom prst="rect">
            <a:avLst/>
          </a:prstGeom>
          <a:noFill/>
          <a:ln>
            <a:noFill/>
          </a:ln>
        </p:spPr>
      </p:pic>
      <p:sp>
        <p:nvSpPr>
          <p:cNvPr id="473" name="Google Shape;473;p80"/>
          <p:cNvSpPr/>
          <p:nvPr/>
        </p:nvSpPr>
        <p:spPr>
          <a:xfrm>
            <a:off x="42060" y="6446410"/>
            <a:ext cx="40446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Source: Volz, et al, Plos Med 2013</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81"/>
          <p:cNvSpPr/>
          <p:nvPr/>
        </p:nvSpPr>
        <p:spPr>
          <a:xfrm>
            <a:off x="2786040" y="4920120"/>
            <a:ext cx="3931920" cy="380520"/>
          </a:xfrm>
          <a:prstGeom prst="rect">
            <a:avLst/>
          </a:prstGeom>
          <a:gradFill>
            <a:gsLst>
              <a:gs pos="0">
                <a:srgbClr val="3E7FCC"/>
              </a:gs>
              <a:gs pos="100000">
                <a:srgbClr val="A4C1FF"/>
              </a:gs>
            </a:gsLst>
            <a:lin ang="16200000"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a:t>
            </a:r>
            <a:endParaRPr sz="1800"/>
          </a:p>
        </p:txBody>
      </p:sp>
      <p:sp>
        <p:nvSpPr>
          <p:cNvPr id="480" name="Google Shape;480;p81"/>
          <p:cNvSpPr txBox="1"/>
          <p:nvPr/>
        </p:nvSpPr>
        <p:spPr>
          <a:xfrm>
            <a:off x="2843651" y="1521350"/>
            <a:ext cx="43239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an infectious disease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is a good model?</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An overview of themes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Global Health</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Use of genetic data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Discussion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82"/>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OVERVIEW OF THEMES</a:t>
            </a:r>
            <a:endParaRPr sz="1800"/>
          </a:p>
        </p:txBody>
      </p:sp>
      <p:sp>
        <p:nvSpPr>
          <p:cNvPr id="486" name="Google Shape;486;p82"/>
          <p:cNvSpPr txBox="1"/>
          <p:nvPr/>
        </p:nvSpPr>
        <p:spPr>
          <a:xfrm>
            <a:off x="2582274" y="980650"/>
            <a:ext cx="4263300" cy="51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Questions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Outbreaks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Global health decision making</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Population science</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Within-host science</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Evolution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Methods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Use of genetic data</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Use of spatial data</a:t>
            </a:r>
            <a:endParaRPr sz="1800"/>
          </a:p>
          <a:p>
            <a:pPr indent="0" lvl="0" marL="0" marR="0" rtl="0" algn="l">
              <a:lnSpc>
                <a:spcPct val="100000"/>
              </a:lnSpc>
              <a:spcBef>
                <a:spcPts val="0"/>
              </a:spcBef>
              <a:spcAft>
                <a:spcPts val="0"/>
              </a:spcAft>
              <a:buClr>
                <a:srgbClr val="000000"/>
              </a:buClr>
              <a:buSzPts val="1800"/>
              <a:buFont typeface="Arial"/>
              <a:buChar char="•"/>
            </a:pPr>
            <a:r>
              <a:rPr lang="en-US" sz="1800"/>
              <a:t>Data synthesis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Pathogens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Big 3</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Emerging infections </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NTDs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Influenza / Respiratory infections</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STIs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3"/>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OBJECTIVES</a:t>
            </a:r>
            <a:endParaRPr sz="1800"/>
          </a:p>
        </p:txBody>
      </p:sp>
      <p:sp>
        <p:nvSpPr>
          <p:cNvPr id="492" name="Google Shape;492;p83"/>
          <p:cNvSpPr txBox="1"/>
          <p:nvPr/>
        </p:nvSpPr>
        <p:spPr>
          <a:xfrm>
            <a:off x="2006280" y="1268640"/>
            <a:ext cx="4978500" cy="432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t>Hopefully now</a:t>
            </a:r>
            <a:r>
              <a:rPr b="0" i="0" lang="en-US" sz="1800" u="none" cap="none" strike="noStrike">
                <a:solidFill>
                  <a:srgbClr val="000000"/>
                </a:solidFill>
                <a:latin typeface="Arial"/>
                <a:ea typeface="Arial"/>
                <a:cs typeface="Arial"/>
                <a:sym typeface="Arial"/>
              </a:rPr>
              <a:t>, you should be able to:</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Explain the key difference between a mathematical transmission model and other statistical models of disease incidence</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Describe a framework for the critical evaluation of a evidence derived from a model</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Outline the thematic directions of the field in terms of questions addressed and methods used</a:t>
            </a:r>
            <a:endParaRPr b="0" i="0"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Describe specific examples of interesting papers from different themes</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1219320" y="46080"/>
            <a:ext cx="6552600" cy="5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QUESTIONS?</a:t>
            </a:r>
            <a:endParaRPr/>
          </a:p>
        </p:txBody>
      </p:sp>
      <p:sp>
        <p:nvSpPr>
          <p:cNvPr id="498" name="Google Shape;498;p84"/>
          <p:cNvSpPr txBox="1"/>
          <p:nvPr>
            <p:ph idx="1" type="subTitle"/>
          </p:nvPr>
        </p:nvSpPr>
        <p:spPr>
          <a:xfrm>
            <a:off x="457200" y="762120"/>
            <a:ext cx="8229300" cy="536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3418322" y="2843575"/>
            <a:ext cx="2517600" cy="5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UNUSED SLIDES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6"/>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Why important?</a:t>
            </a:r>
            <a:endParaRPr sz="1800"/>
          </a:p>
        </p:txBody>
      </p:sp>
      <p:pic>
        <p:nvPicPr>
          <p:cNvPr id="510" name="Google Shape;510;p86"/>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511" name="Google Shape;511;p86"/>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512" name="Google Shape;512;p86"/>
          <p:cNvPicPr preferRelativeResize="0"/>
          <p:nvPr/>
        </p:nvPicPr>
        <p:blipFill rotWithShape="1">
          <a:blip r:embed="rId5">
            <a:alphaModFix/>
          </a:blip>
          <a:srcRect b="0" l="0" r="0" t="0"/>
          <a:stretch/>
        </p:blipFill>
        <p:spPr>
          <a:xfrm>
            <a:off x="263880" y="1242000"/>
            <a:ext cx="3524760" cy="2072880"/>
          </a:xfrm>
          <a:prstGeom prst="rect">
            <a:avLst/>
          </a:prstGeom>
          <a:noFill/>
          <a:ln>
            <a:noFill/>
          </a:ln>
        </p:spPr>
      </p:pic>
      <p:pic>
        <p:nvPicPr>
          <p:cNvPr id="513" name="Google Shape;513;p86"/>
          <p:cNvPicPr preferRelativeResize="0"/>
          <p:nvPr/>
        </p:nvPicPr>
        <p:blipFill rotWithShape="1">
          <a:blip r:embed="rId6">
            <a:alphaModFix/>
          </a:blip>
          <a:srcRect b="0" l="0" r="0" t="0"/>
          <a:stretch/>
        </p:blipFill>
        <p:spPr>
          <a:xfrm>
            <a:off x="5641200" y="1129680"/>
            <a:ext cx="3147840" cy="2370960"/>
          </a:xfrm>
          <a:prstGeom prst="rect">
            <a:avLst/>
          </a:prstGeom>
          <a:noFill/>
          <a:ln>
            <a:noFill/>
          </a:ln>
        </p:spPr>
      </p:pic>
      <p:pic>
        <p:nvPicPr>
          <p:cNvPr id="514" name="Google Shape;514;p86"/>
          <p:cNvPicPr preferRelativeResize="0"/>
          <p:nvPr/>
        </p:nvPicPr>
        <p:blipFill rotWithShape="1">
          <a:blip r:embed="rId7">
            <a:alphaModFix/>
          </a:blip>
          <a:srcRect b="0" l="0" r="0" t="0"/>
          <a:stretch/>
        </p:blipFill>
        <p:spPr>
          <a:xfrm>
            <a:off x="7884360" y="794160"/>
            <a:ext cx="1007640" cy="670320"/>
          </a:xfrm>
          <a:prstGeom prst="rect">
            <a:avLst/>
          </a:prstGeom>
          <a:noFill/>
          <a:ln>
            <a:noFill/>
          </a:ln>
        </p:spPr>
      </p:pic>
      <p:pic>
        <p:nvPicPr>
          <p:cNvPr id="515" name="Google Shape;515;p86"/>
          <p:cNvPicPr preferRelativeResize="0"/>
          <p:nvPr/>
        </p:nvPicPr>
        <p:blipFill rotWithShape="1">
          <a:blip r:embed="rId8">
            <a:alphaModFix/>
          </a:blip>
          <a:srcRect b="0" l="0" r="0" t="0"/>
          <a:stretch/>
        </p:blipFill>
        <p:spPr>
          <a:xfrm>
            <a:off x="3788640" y="1355760"/>
            <a:ext cx="1908720" cy="1845360"/>
          </a:xfrm>
          <a:prstGeom prst="rect">
            <a:avLst/>
          </a:prstGeom>
          <a:noFill/>
          <a:ln>
            <a:noFill/>
          </a:ln>
        </p:spPr>
      </p:pic>
      <p:pic>
        <p:nvPicPr>
          <p:cNvPr id="516" name="Google Shape;516;p86"/>
          <p:cNvPicPr preferRelativeResize="0"/>
          <p:nvPr/>
        </p:nvPicPr>
        <p:blipFill rotWithShape="1">
          <a:blip r:embed="rId9">
            <a:alphaModFix/>
          </a:blip>
          <a:srcRect b="0" l="0" r="0" t="0"/>
          <a:stretch/>
        </p:blipFill>
        <p:spPr>
          <a:xfrm>
            <a:off x="9324360" y="420120"/>
            <a:ext cx="2285280" cy="1632240"/>
          </a:xfrm>
          <a:prstGeom prst="rect">
            <a:avLst/>
          </a:prstGeom>
          <a:noFill/>
          <a:ln>
            <a:noFill/>
          </a:ln>
        </p:spPr>
      </p:pic>
      <p:pic>
        <p:nvPicPr>
          <p:cNvPr id="517" name="Google Shape;517;p86"/>
          <p:cNvPicPr preferRelativeResize="0"/>
          <p:nvPr/>
        </p:nvPicPr>
        <p:blipFill rotWithShape="1">
          <a:blip r:embed="rId10">
            <a:alphaModFix/>
          </a:blip>
          <a:srcRect b="0" l="0" r="0" t="0"/>
          <a:stretch/>
        </p:blipFill>
        <p:spPr>
          <a:xfrm>
            <a:off x="9288000" y="2249640"/>
            <a:ext cx="2833200" cy="15951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Why important?</a:t>
            </a:r>
            <a:endParaRPr sz="1800"/>
          </a:p>
        </p:txBody>
      </p:sp>
      <p:pic>
        <p:nvPicPr>
          <p:cNvPr id="524" name="Google Shape;524;p87"/>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525" name="Google Shape;525;p87"/>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526" name="Google Shape;526;p87"/>
          <p:cNvPicPr preferRelativeResize="0"/>
          <p:nvPr/>
        </p:nvPicPr>
        <p:blipFill rotWithShape="1">
          <a:blip r:embed="rId5">
            <a:alphaModFix/>
          </a:blip>
          <a:srcRect b="0" l="0" r="0" t="0"/>
          <a:stretch/>
        </p:blipFill>
        <p:spPr>
          <a:xfrm>
            <a:off x="263880" y="1242000"/>
            <a:ext cx="3524760" cy="2072880"/>
          </a:xfrm>
          <a:prstGeom prst="rect">
            <a:avLst/>
          </a:prstGeom>
          <a:noFill/>
          <a:ln>
            <a:noFill/>
          </a:ln>
        </p:spPr>
      </p:pic>
      <p:pic>
        <p:nvPicPr>
          <p:cNvPr id="527" name="Google Shape;527;p87"/>
          <p:cNvPicPr preferRelativeResize="0"/>
          <p:nvPr/>
        </p:nvPicPr>
        <p:blipFill rotWithShape="1">
          <a:blip r:embed="rId6">
            <a:alphaModFix/>
          </a:blip>
          <a:srcRect b="0" l="0" r="0" t="0"/>
          <a:stretch/>
        </p:blipFill>
        <p:spPr>
          <a:xfrm>
            <a:off x="5641200" y="1129680"/>
            <a:ext cx="3147840" cy="2370960"/>
          </a:xfrm>
          <a:prstGeom prst="rect">
            <a:avLst/>
          </a:prstGeom>
          <a:noFill/>
          <a:ln>
            <a:noFill/>
          </a:ln>
        </p:spPr>
      </p:pic>
      <p:pic>
        <p:nvPicPr>
          <p:cNvPr id="528" name="Google Shape;528;p87"/>
          <p:cNvPicPr preferRelativeResize="0"/>
          <p:nvPr/>
        </p:nvPicPr>
        <p:blipFill rotWithShape="1">
          <a:blip r:embed="rId7">
            <a:alphaModFix/>
          </a:blip>
          <a:srcRect b="0" l="0" r="0" t="0"/>
          <a:stretch/>
        </p:blipFill>
        <p:spPr>
          <a:xfrm>
            <a:off x="7884360" y="794160"/>
            <a:ext cx="1007640" cy="670320"/>
          </a:xfrm>
          <a:prstGeom prst="rect">
            <a:avLst/>
          </a:prstGeom>
          <a:noFill/>
          <a:ln>
            <a:noFill/>
          </a:ln>
        </p:spPr>
      </p:pic>
      <p:pic>
        <p:nvPicPr>
          <p:cNvPr id="529" name="Google Shape;529;p87"/>
          <p:cNvPicPr preferRelativeResize="0"/>
          <p:nvPr/>
        </p:nvPicPr>
        <p:blipFill rotWithShape="1">
          <a:blip r:embed="rId8">
            <a:alphaModFix/>
          </a:blip>
          <a:srcRect b="0" l="0" r="0" t="0"/>
          <a:stretch/>
        </p:blipFill>
        <p:spPr>
          <a:xfrm>
            <a:off x="3788640" y="1355760"/>
            <a:ext cx="1908720" cy="1845360"/>
          </a:xfrm>
          <a:prstGeom prst="rect">
            <a:avLst/>
          </a:prstGeom>
          <a:noFill/>
          <a:ln>
            <a:noFill/>
          </a:ln>
        </p:spPr>
      </p:pic>
      <p:pic>
        <p:nvPicPr>
          <p:cNvPr id="530" name="Google Shape;530;p87"/>
          <p:cNvPicPr preferRelativeResize="0"/>
          <p:nvPr/>
        </p:nvPicPr>
        <p:blipFill rotWithShape="1">
          <a:blip r:embed="rId9">
            <a:alphaModFix/>
          </a:blip>
          <a:srcRect b="0" l="0" r="0" t="0"/>
          <a:stretch/>
        </p:blipFill>
        <p:spPr>
          <a:xfrm>
            <a:off x="9324360" y="420120"/>
            <a:ext cx="2285280" cy="1632240"/>
          </a:xfrm>
          <a:prstGeom prst="rect">
            <a:avLst/>
          </a:prstGeom>
          <a:noFill/>
          <a:ln>
            <a:noFill/>
          </a:ln>
        </p:spPr>
      </p:pic>
      <p:pic>
        <p:nvPicPr>
          <p:cNvPr id="531" name="Google Shape;531;p87"/>
          <p:cNvPicPr preferRelativeResize="0"/>
          <p:nvPr/>
        </p:nvPicPr>
        <p:blipFill rotWithShape="1">
          <a:blip r:embed="rId10">
            <a:alphaModFix/>
          </a:blip>
          <a:srcRect b="0" l="0" r="0" t="0"/>
          <a:stretch/>
        </p:blipFill>
        <p:spPr>
          <a:xfrm>
            <a:off x="9288000" y="2249640"/>
            <a:ext cx="2833200" cy="1595160"/>
          </a:xfrm>
          <a:prstGeom prst="rect">
            <a:avLst/>
          </a:prstGeom>
          <a:noFill/>
          <a:ln>
            <a:noFill/>
          </a:ln>
        </p:spPr>
      </p:pic>
      <p:pic>
        <p:nvPicPr>
          <p:cNvPr id="532" name="Google Shape;532;p87"/>
          <p:cNvPicPr preferRelativeResize="0"/>
          <p:nvPr/>
        </p:nvPicPr>
        <p:blipFill rotWithShape="1">
          <a:blip r:embed="rId11">
            <a:alphaModFix/>
          </a:blip>
          <a:srcRect b="0" l="0" r="0" t="0"/>
          <a:stretch/>
        </p:blipFill>
        <p:spPr>
          <a:xfrm>
            <a:off x="3564000" y="3855960"/>
            <a:ext cx="2976120" cy="2232000"/>
          </a:xfrm>
          <a:prstGeom prst="rect">
            <a:avLst/>
          </a:prstGeom>
          <a:noFill/>
          <a:ln>
            <a:noFill/>
          </a:ln>
        </p:spPr>
      </p:pic>
      <p:pic>
        <p:nvPicPr>
          <p:cNvPr id="533" name="Google Shape;533;p87"/>
          <p:cNvPicPr preferRelativeResize="0"/>
          <p:nvPr/>
        </p:nvPicPr>
        <p:blipFill rotWithShape="1">
          <a:blip r:embed="rId12">
            <a:alphaModFix/>
          </a:blip>
          <a:srcRect b="0" l="0" r="0" t="0"/>
          <a:stretch/>
        </p:blipFill>
        <p:spPr>
          <a:xfrm>
            <a:off x="107640" y="3862440"/>
            <a:ext cx="3171600" cy="2116800"/>
          </a:xfrm>
          <a:prstGeom prst="rect">
            <a:avLst/>
          </a:prstGeom>
          <a:noFill/>
          <a:ln>
            <a:noFill/>
          </a:ln>
        </p:spPr>
      </p:pic>
      <p:pic>
        <p:nvPicPr>
          <p:cNvPr id="534" name="Google Shape;534;p87"/>
          <p:cNvPicPr preferRelativeResize="0"/>
          <p:nvPr/>
        </p:nvPicPr>
        <p:blipFill rotWithShape="1">
          <a:blip r:embed="rId13">
            <a:alphaModFix/>
          </a:blip>
          <a:srcRect b="0" l="0" r="0" t="0"/>
          <a:stretch/>
        </p:blipFill>
        <p:spPr>
          <a:xfrm>
            <a:off x="6948360" y="3717000"/>
            <a:ext cx="1840680" cy="28454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8"/>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Mobility models</a:t>
            </a:r>
            <a:endParaRPr sz="1800"/>
          </a:p>
        </p:txBody>
      </p:sp>
      <p:pic>
        <p:nvPicPr>
          <p:cNvPr id="541" name="Google Shape;541;p88"/>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542" name="Google Shape;542;p88"/>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543" name="Google Shape;543;p88"/>
          <p:cNvSpPr/>
          <p:nvPr/>
        </p:nvSpPr>
        <p:spPr>
          <a:xfrm>
            <a:off x="827640" y="2133000"/>
            <a:ext cx="1583640" cy="4104000"/>
          </a:xfrm>
          <a:prstGeom prst="roundRect">
            <a:avLst>
              <a:gd fmla="val 16667" name="adj"/>
            </a:avLst>
          </a:prstGeom>
          <a:noFill/>
          <a:ln cap="flat" cmpd="sng" w="2555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8"/>
          <p:cNvSpPr/>
          <p:nvPr/>
        </p:nvSpPr>
        <p:spPr>
          <a:xfrm>
            <a:off x="5566680" y="242928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8"/>
          <p:cNvSpPr/>
          <p:nvPr/>
        </p:nvSpPr>
        <p:spPr>
          <a:xfrm>
            <a:off x="3924000" y="393300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8"/>
          <p:cNvSpPr/>
          <p:nvPr/>
        </p:nvSpPr>
        <p:spPr>
          <a:xfrm>
            <a:off x="5566680" y="548568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88"/>
          <p:cNvPicPr preferRelativeResize="0"/>
          <p:nvPr/>
        </p:nvPicPr>
        <p:blipFill rotWithShape="1">
          <a:blip r:embed="rId5">
            <a:alphaModFix/>
          </a:blip>
          <a:srcRect b="0" l="0" r="0" t="0"/>
          <a:stretch/>
        </p:blipFill>
        <p:spPr>
          <a:xfrm>
            <a:off x="1096920" y="3058200"/>
            <a:ext cx="521280" cy="790560"/>
          </a:xfrm>
          <a:prstGeom prst="rect">
            <a:avLst/>
          </a:prstGeom>
          <a:noFill/>
          <a:ln>
            <a:noFill/>
          </a:ln>
        </p:spPr>
      </p:pic>
      <p:pic>
        <p:nvPicPr>
          <p:cNvPr id="548" name="Google Shape;548;p88"/>
          <p:cNvPicPr preferRelativeResize="0"/>
          <p:nvPr/>
        </p:nvPicPr>
        <p:blipFill rotWithShape="1">
          <a:blip r:embed="rId5">
            <a:alphaModFix/>
          </a:blip>
          <a:srcRect b="0" l="0" r="0" t="0"/>
          <a:stretch/>
        </p:blipFill>
        <p:spPr>
          <a:xfrm>
            <a:off x="1671480" y="3933000"/>
            <a:ext cx="521280" cy="790560"/>
          </a:xfrm>
          <a:prstGeom prst="rect">
            <a:avLst/>
          </a:prstGeom>
          <a:noFill/>
          <a:ln>
            <a:noFill/>
          </a:ln>
        </p:spPr>
      </p:pic>
      <p:pic>
        <p:nvPicPr>
          <p:cNvPr id="549" name="Google Shape;549;p88"/>
          <p:cNvPicPr preferRelativeResize="0"/>
          <p:nvPr/>
        </p:nvPicPr>
        <p:blipFill rotWithShape="1">
          <a:blip r:embed="rId5">
            <a:alphaModFix/>
          </a:blip>
          <a:srcRect b="0" l="0" r="0" t="0"/>
          <a:stretch/>
        </p:blipFill>
        <p:spPr>
          <a:xfrm>
            <a:off x="1777320" y="2446200"/>
            <a:ext cx="521280" cy="790560"/>
          </a:xfrm>
          <a:prstGeom prst="rect">
            <a:avLst/>
          </a:prstGeom>
          <a:noFill/>
          <a:ln>
            <a:noFill/>
          </a:ln>
        </p:spPr>
      </p:pic>
      <p:pic>
        <p:nvPicPr>
          <p:cNvPr id="550" name="Google Shape;550;p88"/>
          <p:cNvPicPr preferRelativeResize="0"/>
          <p:nvPr/>
        </p:nvPicPr>
        <p:blipFill rotWithShape="1">
          <a:blip r:embed="rId6">
            <a:alphaModFix/>
          </a:blip>
          <a:srcRect b="0" l="0" r="0" t="0"/>
          <a:stretch/>
        </p:blipFill>
        <p:spPr>
          <a:xfrm>
            <a:off x="1597320" y="5485680"/>
            <a:ext cx="359640" cy="545760"/>
          </a:xfrm>
          <a:prstGeom prst="rect">
            <a:avLst/>
          </a:prstGeom>
          <a:noFill/>
          <a:ln>
            <a:noFill/>
          </a:ln>
        </p:spPr>
      </p:pic>
      <p:pic>
        <p:nvPicPr>
          <p:cNvPr id="551" name="Google Shape;551;p88"/>
          <p:cNvPicPr preferRelativeResize="0"/>
          <p:nvPr/>
        </p:nvPicPr>
        <p:blipFill rotWithShape="1">
          <a:blip r:embed="rId6">
            <a:alphaModFix/>
          </a:blip>
          <a:srcRect b="0" l="0" r="0" t="0"/>
          <a:stretch/>
        </p:blipFill>
        <p:spPr>
          <a:xfrm>
            <a:off x="1067040" y="5103000"/>
            <a:ext cx="359640" cy="545760"/>
          </a:xfrm>
          <a:prstGeom prst="rect">
            <a:avLst/>
          </a:prstGeom>
          <a:noFill/>
          <a:ln>
            <a:noFill/>
          </a:ln>
        </p:spPr>
      </p:pic>
      <p:cxnSp>
        <p:nvCxnSpPr>
          <p:cNvPr id="552" name="Google Shape;552;p88"/>
          <p:cNvCxnSpPr/>
          <p:nvPr/>
        </p:nvCxnSpPr>
        <p:spPr>
          <a:xfrm flipH="1" rot="10800000">
            <a:off x="2411640" y="2775600"/>
            <a:ext cx="3154320" cy="1407960"/>
          </a:xfrm>
          <a:prstGeom prst="straightConnector1">
            <a:avLst/>
          </a:prstGeom>
          <a:noFill/>
          <a:ln cap="flat" cmpd="sng" w="38150">
            <a:solidFill>
              <a:srgbClr val="4F81BD"/>
            </a:solidFill>
            <a:prstDash val="solid"/>
            <a:round/>
            <a:headEnd len="sm" w="sm" type="none"/>
            <a:tailEnd len="med" w="med" type="stealth"/>
          </a:ln>
        </p:spPr>
      </p:cxnSp>
      <p:cxnSp>
        <p:nvCxnSpPr>
          <p:cNvPr id="553" name="Google Shape;553;p88"/>
          <p:cNvCxnSpPr/>
          <p:nvPr/>
        </p:nvCxnSpPr>
        <p:spPr>
          <a:xfrm>
            <a:off x="2411640" y="4185000"/>
            <a:ext cx="1511640" cy="95040"/>
          </a:xfrm>
          <a:prstGeom prst="straightConnector1">
            <a:avLst/>
          </a:prstGeom>
          <a:noFill/>
          <a:ln cap="flat" cmpd="sng" w="38150">
            <a:solidFill>
              <a:srgbClr val="4F81BD"/>
            </a:solidFill>
            <a:prstDash val="solid"/>
            <a:round/>
            <a:headEnd len="sm" w="sm" type="none"/>
            <a:tailEnd len="med" w="med" type="stealth"/>
          </a:ln>
        </p:spPr>
      </p:cxnSp>
      <p:cxnSp>
        <p:nvCxnSpPr>
          <p:cNvPr id="554" name="Google Shape;554;p88"/>
          <p:cNvCxnSpPr/>
          <p:nvPr/>
        </p:nvCxnSpPr>
        <p:spPr>
          <a:xfrm>
            <a:off x="2411640" y="4185000"/>
            <a:ext cx="3154320" cy="1647360"/>
          </a:xfrm>
          <a:prstGeom prst="straightConnector1">
            <a:avLst/>
          </a:prstGeom>
          <a:noFill/>
          <a:ln cap="flat" cmpd="sng" w="38150">
            <a:solidFill>
              <a:srgbClr val="4F81BD"/>
            </a:solidFill>
            <a:prstDash val="solid"/>
            <a:round/>
            <a:headEnd len="sm" w="sm"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4"/>
          <p:cNvSpPr/>
          <p:nvPr/>
        </p:nvSpPr>
        <p:spPr>
          <a:xfrm>
            <a:off x="2786040" y="2039760"/>
            <a:ext cx="3931800" cy="380400"/>
          </a:xfrm>
          <a:prstGeom prst="rect">
            <a:avLst/>
          </a:prstGeom>
          <a:gradFill>
            <a:gsLst>
              <a:gs pos="0">
                <a:srgbClr val="3E7FCC"/>
              </a:gs>
              <a:gs pos="100000">
                <a:srgbClr val="A4C1FF"/>
              </a:gs>
            </a:gsLst>
            <a:lin ang="16200038" scaled="0"/>
          </a:gradFill>
          <a:ln cap="flat" cmpd="sng" w="9525">
            <a:solidFill>
              <a:srgbClr val="4A7E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4"/>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OVERVIEW</a:t>
            </a:r>
            <a:endParaRPr b="0" i="0" sz="1800" u="none" cap="none" strike="noStrike"/>
          </a:p>
        </p:txBody>
      </p:sp>
      <p:sp>
        <p:nvSpPr>
          <p:cNvPr id="201" name="Google Shape;201;p44"/>
          <p:cNvSpPr txBox="1"/>
          <p:nvPr/>
        </p:nvSpPr>
        <p:spPr>
          <a:xfrm>
            <a:off x="2843651" y="1521350"/>
            <a:ext cx="4364400" cy="442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What is an infectious disease model?</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What is a good model?</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An overview of themes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Outbreaks</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Global Health</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Use of genetic data </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Discussion</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t/>
            </a:r>
            <a:endParaRPr b="0" i="0" sz="1800"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89"/>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Mobility models</a:t>
            </a:r>
            <a:endParaRPr sz="1800"/>
          </a:p>
        </p:txBody>
      </p:sp>
      <p:pic>
        <p:nvPicPr>
          <p:cNvPr id="561" name="Google Shape;561;p89"/>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562" name="Google Shape;562;p89"/>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563" name="Google Shape;563;p89"/>
          <p:cNvSpPr/>
          <p:nvPr/>
        </p:nvSpPr>
        <p:spPr>
          <a:xfrm>
            <a:off x="896400" y="2750040"/>
            <a:ext cx="754920" cy="1956600"/>
          </a:xfrm>
          <a:prstGeom prst="roundRect">
            <a:avLst>
              <a:gd fmla="val 16667" name="adj"/>
            </a:avLst>
          </a:prstGeom>
          <a:noFill/>
          <a:ln cap="flat" cmpd="sng" w="2555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9"/>
          <p:cNvSpPr/>
          <p:nvPr/>
        </p:nvSpPr>
        <p:spPr>
          <a:xfrm>
            <a:off x="3155760" y="289152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C</a:t>
            </a:r>
            <a:endParaRPr sz="1800"/>
          </a:p>
        </p:txBody>
      </p:sp>
      <p:sp>
        <p:nvSpPr>
          <p:cNvPr id="565" name="Google Shape;565;p89"/>
          <p:cNvSpPr/>
          <p:nvPr/>
        </p:nvSpPr>
        <p:spPr>
          <a:xfrm>
            <a:off x="2372400" y="360828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B</a:t>
            </a:r>
            <a:endParaRPr sz="1800"/>
          </a:p>
        </p:txBody>
      </p:sp>
      <p:sp>
        <p:nvSpPr>
          <p:cNvPr id="566" name="Google Shape;566;p89"/>
          <p:cNvSpPr/>
          <p:nvPr/>
        </p:nvSpPr>
        <p:spPr>
          <a:xfrm>
            <a:off x="3155760" y="434844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A</a:t>
            </a:r>
            <a:endParaRPr sz="1800"/>
          </a:p>
        </p:txBody>
      </p:sp>
      <p:cxnSp>
        <p:nvCxnSpPr>
          <p:cNvPr id="567" name="Google Shape;567;p89"/>
          <p:cNvCxnSpPr/>
          <p:nvPr/>
        </p:nvCxnSpPr>
        <p:spPr>
          <a:xfrm flipH="1" rot="10800000">
            <a:off x="1651680" y="3056760"/>
            <a:ext cx="1503720" cy="671040"/>
          </a:xfrm>
          <a:prstGeom prst="straightConnector1">
            <a:avLst/>
          </a:prstGeom>
          <a:noFill/>
          <a:ln cap="flat" cmpd="sng" w="38150">
            <a:solidFill>
              <a:srgbClr val="4F81BD"/>
            </a:solidFill>
            <a:prstDash val="solid"/>
            <a:round/>
            <a:headEnd len="sm" w="sm" type="none"/>
            <a:tailEnd len="med" w="med" type="stealth"/>
          </a:ln>
        </p:spPr>
      </p:cxnSp>
      <p:cxnSp>
        <p:nvCxnSpPr>
          <p:cNvPr id="568" name="Google Shape;568;p89"/>
          <p:cNvCxnSpPr/>
          <p:nvPr/>
        </p:nvCxnSpPr>
        <p:spPr>
          <a:xfrm>
            <a:off x="1651680" y="3728520"/>
            <a:ext cx="720720" cy="45000"/>
          </a:xfrm>
          <a:prstGeom prst="straightConnector1">
            <a:avLst/>
          </a:prstGeom>
          <a:noFill/>
          <a:ln cap="flat" cmpd="sng" w="38150">
            <a:solidFill>
              <a:srgbClr val="4F81BD"/>
            </a:solidFill>
            <a:prstDash val="solid"/>
            <a:round/>
            <a:headEnd len="sm" w="sm" type="none"/>
            <a:tailEnd len="med" w="med" type="stealth"/>
          </a:ln>
        </p:spPr>
      </p:cxnSp>
      <p:cxnSp>
        <p:nvCxnSpPr>
          <p:cNvPr id="569" name="Google Shape;569;p89"/>
          <p:cNvCxnSpPr/>
          <p:nvPr/>
        </p:nvCxnSpPr>
        <p:spPr>
          <a:xfrm>
            <a:off x="1651680" y="3728520"/>
            <a:ext cx="1503720" cy="785160"/>
          </a:xfrm>
          <a:prstGeom prst="straightConnector1">
            <a:avLst/>
          </a:prstGeom>
          <a:noFill/>
          <a:ln cap="flat" cmpd="sng" w="38150">
            <a:solidFill>
              <a:srgbClr val="4F81BD"/>
            </a:solidFill>
            <a:prstDash val="solid"/>
            <a:round/>
            <a:headEnd len="sm" w="sm" type="none"/>
            <a:tailEnd len="med" w="med" type="stealth"/>
          </a:ln>
        </p:spPr>
      </p:cxnSp>
      <p:pic>
        <p:nvPicPr>
          <p:cNvPr id="570" name="Google Shape;570;p89"/>
          <p:cNvPicPr preferRelativeResize="0"/>
          <p:nvPr/>
        </p:nvPicPr>
        <p:blipFill rotWithShape="1">
          <a:blip r:embed="rId5">
            <a:alphaModFix/>
          </a:blip>
          <a:srcRect b="0" l="0" r="0" t="0"/>
          <a:stretch/>
        </p:blipFill>
        <p:spPr>
          <a:xfrm>
            <a:off x="993600" y="3163320"/>
            <a:ext cx="249120" cy="378000"/>
          </a:xfrm>
          <a:prstGeom prst="rect">
            <a:avLst/>
          </a:prstGeom>
          <a:noFill/>
          <a:ln>
            <a:noFill/>
          </a:ln>
        </p:spPr>
      </p:pic>
      <p:pic>
        <p:nvPicPr>
          <p:cNvPr id="571" name="Google Shape;571;p89"/>
          <p:cNvPicPr preferRelativeResize="0"/>
          <p:nvPr/>
        </p:nvPicPr>
        <p:blipFill rotWithShape="1">
          <a:blip r:embed="rId5">
            <a:alphaModFix/>
          </a:blip>
          <a:srcRect b="0" l="0" r="0" t="0"/>
          <a:stretch/>
        </p:blipFill>
        <p:spPr>
          <a:xfrm>
            <a:off x="1268640" y="3582000"/>
            <a:ext cx="249120" cy="378000"/>
          </a:xfrm>
          <a:prstGeom prst="rect">
            <a:avLst/>
          </a:prstGeom>
          <a:noFill/>
          <a:ln>
            <a:noFill/>
          </a:ln>
        </p:spPr>
      </p:pic>
      <p:pic>
        <p:nvPicPr>
          <p:cNvPr id="572" name="Google Shape;572;p89"/>
          <p:cNvPicPr preferRelativeResize="0"/>
          <p:nvPr/>
        </p:nvPicPr>
        <p:blipFill rotWithShape="1">
          <a:blip r:embed="rId5">
            <a:alphaModFix/>
          </a:blip>
          <a:srcRect b="0" l="0" r="0" t="0"/>
          <a:stretch/>
        </p:blipFill>
        <p:spPr>
          <a:xfrm>
            <a:off x="1319040" y="2870280"/>
            <a:ext cx="249120" cy="378000"/>
          </a:xfrm>
          <a:prstGeom prst="rect">
            <a:avLst/>
          </a:prstGeom>
          <a:noFill/>
          <a:ln>
            <a:noFill/>
          </a:ln>
        </p:spPr>
      </p:pic>
      <p:pic>
        <p:nvPicPr>
          <p:cNvPr id="573" name="Google Shape;573;p89"/>
          <p:cNvPicPr preferRelativeResize="0"/>
          <p:nvPr/>
        </p:nvPicPr>
        <p:blipFill rotWithShape="1">
          <a:blip r:embed="rId6">
            <a:alphaModFix/>
          </a:blip>
          <a:srcRect b="0" l="0" r="0" t="0"/>
          <a:stretch/>
        </p:blipFill>
        <p:spPr>
          <a:xfrm>
            <a:off x="1233000" y="4325040"/>
            <a:ext cx="172080" cy="261000"/>
          </a:xfrm>
          <a:prstGeom prst="rect">
            <a:avLst/>
          </a:prstGeom>
          <a:noFill/>
          <a:ln>
            <a:noFill/>
          </a:ln>
        </p:spPr>
      </p:pic>
      <p:pic>
        <p:nvPicPr>
          <p:cNvPr id="574" name="Google Shape;574;p89"/>
          <p:cNvPicPr preferRelativeResize="0"/>
          <p:nvPr/>
        </p:nvPicPr>
        <p:blipFill rotWithShape="1">
          <a:blip r:embed="rId6">
            <a:alphaModFix/>
          </a:blip>
          <a:srcRect b="0" l="0" r="0" t="0"/>
          <a:stretch/>
        </p:blipFill>
        <p:spPr>
          <a:xfrm>
            <a:off x="979200" y="4142160"/>
            <a:ext cx="172080" cy="261000"/>
          </a:xfrm>
          <a:prstGeom prst="rect">
            <a:avLst/>
          </a:prstGeom>
          <a:noFill/>
          <a:ln>
            <a:noFill/>
          </a:ln>
        </p:spPr>
      </p:pic>
      <p:sp>
        <p:nvSpPr>
          <p:cNvPr id="575" name="Google Shape;575;p89"/>
          <p:cNvSpPr/>
          <p:nvPr/>
        </p:nvSpPr>
        <p:spPr>
          <a:xfrm>
            <a:off x="2882880" y="5222880"/>
            <a:ext cx="181080" cy="1461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576" name="Google Shape;576;p89"/>
          <p:cNvSpPr/>
          <p:nvPr/>
        </p:nvSpPr>
        <p:spPr>
          <a:xfrm>
            <a:off x="316800" y="5222880"/>
            <a:ext cx="5313240" cy="14770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90"/>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Mobility models</a:t>
            </a:r>
            <a:endParaRPr sz="1800"/>
          </a:p>
        </p:txBody>
      </p:sp>
      <p:pic>
        <p:nvPicPr>
          <p:cNvPr id="583" name="Google Shape;583;p90"/>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584" name="Google Shape;584;p90"/>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585" name="Google Shape;585;p90"/>
          <p:cNvSpPr/>
          <p:nvPr/>
        </p:nvSpPr>
        <p:spPr>
          <a:xfrm>
            <a:off x="896400" y="2750040"/>
            <a:ext cx="754920" cy="1956600"/>
          </a:xfrm>
          <a:prstGeom prst="roundRect">
            <a:avLst>
              <a:gd fmla="val 16667" name="adj"/>
            </a:avLst>
          </a:prstGeom>
          <a:noFill/>
          <a:ln cap="flat" cmpd="sng" w="2555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0"/>
          <p:cNvSpPr/>
          <p:nvPr/>
        </p:nvSpPr>
        <p:spPr>
          <a:xfrm>
            <a:off x="3155760" y="289152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C</a:t>
            </a:r>
            <a:endParaRPr sz="1800"/>
          </a:p>
        </p:txBody>
      </p:sp>
      <p:sp>
        <p:nvSpPr>
          <p:cNvPr id="587" name="Google Shape;587;p90"/>
          <p:cNvSpPr/>
          <p:nvPr/>
        </p:nvSpPr>
        <p:spPr>
          <a:xfrm>
            <a:off x="2372400" y="360828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B</a:t>
            </a:r>
            <a:endParaRPr sz="1800"/>
          </a:p>
        </p:txBody>
      </p:sp>
      <p:sp>
        <p:nvSpPr>
          <p:cNvPr id="588" name="Google Shape;588;p90"/>
          <p:cNvSpPr/>
          <p:nvPr/>
        </p:nvSpPr>
        <p:spPr>
          <a:xfrm>
            <a:off x="3155760" y="434844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A</a:t>
            </a:r>
            <a:endParaRPr sz="1800"/>
          </a:p>
        </p:txBody>
      </p:sp>
      <p:cxnSp>
        <p:nvCxnSpPr>
          <p:cNvPr id="589" name="Google Shape;589;p90"/>
          <p:cNvCxnSpPr/>
          <p:nvPr/>
        </p:nvCxnSpPr>
        <p:spPr>
          <a:xfrm flipH="1" rot="10800000">
            <a:off x="1651680" y="3056760"/>
            <a:ext cx="1503720" cy="671040"/>
          </a:xfrm>
          <a:prstGeom prst="straightConnector1">
            <a:avLst/>
          </a:prstGeom>
          <a:noFill/>
          <a:ln cap="flat" cmpd="sng" w="38150">
            <a:solidFill>
              <a:srgbClr val="4F81BD"/>
            </a:solidFill>
            <a:prstDash val="solid"/>
            <a:round/>
            <a:headEnd len="sm" w="sm" type="none"/>
            <a:tailEnd len="med" w="med" type="stealth"/>
          </a:ln>
        </p:spPr>
      </p:cxnSp>
      <p:cxnSp>
        <p:nvCxnSpPr>
          <p:cNvPr id="590" name="Google Shape;590;p90"/>
          <p:cNvCxnSpPr/>
          <p:nvPr/>
        </p:nvCxnSpPr>
        <p:spPr>
          <a:xfrm>
            <a:off x="1651680" y="3728520"/>
            <a:ext cx="720720" cy="45000"/>
          </a:xfrm>
          <a:prstGeom prst="straightConnector1">
            <a:avLst/>
          </a:prstGeom>
          <a:noFill/>
          <a:ln cap="flat" cmpd="sng" w="38150">
            <a:solidFill>
              <a:srgbClr val="4F81BD"/>
            </a:solidFill>
            <a:prstDash val="solid"/>
            <a:round/>
            <a:headEnd len="sm" w="sm" type="none"/>
            <a:tailEnd len="med" w="med" type="stealth"/>
          </a:ln>
        </p:spPr>
      </p:cxnSp>
      <p:cxnSp>
        <p:nvCxnSpPr>
          <p:cNvPr id="591" name="Google Shape;591;p90"/>
          <p:cNvCxnSpPr/>
          <p:nvPr/>
        </p:nvCxnSpPr>
        <p:spPr>
          <a:xfrm>
            <a:off x="1651680" y="3728520"/>
            <a:ext cx="1503720" cy="785160"/>
          </a:xfrm>
          <a:prstGeom prst="straightConnector1">
            <a:avLst/>
          </a:prstGeom>
          <a:noFill/>
          <a:ln cap="flat" cmpd="sng" w="38150">
            <a:solidFill>
              <a:srgbClr val="4F81BD"/>
            </a:solidFill>
            <a:prstDash val="solid"/>
            <a:round/>
            <a:headEnd len="sm" w="sm" type="none"/>
            <a:tailEnd len="med" w="med" type="stealth"/>
          </a:ln>
        </p:spPr>
      </p:cxnSp>
      <p:sp>
        <p:nvSpPr>
          <p:cNvPr id="592" name="Google Shape;592;p90"/>
          <p:cNvSpPr/>
          <p:nvPr/>
        </p:nvSpPr>
        <p:spPr>
          <a:xfrm>
            <a:off x="5956920" y="144144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E</a:t>
            </a:r>
            <a:endParaRPr sz="1800"/>
          </a:p>
        </p:txBody>
      </p:sp>
      <p:sp>
        <p:nvSpPr>
          <p:cNvPr id="593" name="Google Shape;593;p90"/>
          <p:cNvSpPr/>
          <p:nvPr/>
        </p:nvSpPr>
        <p:spPr>
          <a:xfrm>
            <a:off x="4101480" y="236736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D</a:t>
            </a:r>
            <a:endParaRPr sz="1800"/>
          </a:p>
        </p:txBody>
      </p:sp>
      <p:sp>
        <p:nvSpPr>
          <p:cNvPr id="594" name="Google Shape;594;p90"/>
          <p:cNvSpPr/>
          <p:nvPr/>
        </p:nvSpPr>
        <p:spPr>
          <a:xfrm>
            <a:off x="5181480" y="4847400"/>
            <a:ext cx="686160" cy="3308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lang="en-US" sz="1800">
                <a:solidFill>
                  <a:srgbClr val="FFFFFF"/>
                </a:solidFill>
                <a:latin typeface="Arial"/>
                <a:ea typeface="Arial"/>
                <a:cs typeface="Arial"/>
                <a:sym typeface="Arial"/>
              </a:rPr>
              <a:t>F</a:t>
            </a:r>
            <a:endParaRPr sz="1800"/>
          </a:p>
        </p:txBody>
      </p:sp>
      <p:pic>
        <p:nvPicPr>
          <p:cNvPr id="595" name="Google Shape;595;p90"/>
          <p:cNvPicPr preferRelativeResize="0"/>
          <p:nvPr/>
        </p:nvPicPr>
        <p:blipFill rotWithShape="1">
          <a:blip r:embed="rId5">
            <a:alphaModFix/>
          </a:blip>
          <a:srcRect b="0" l="0" r="0" t="0"/>
          <a:stretch/>
        </p:blipFill>
        <p:spPr>
          <a:xfrm>
            <a:off x="993600" y="3163320"/>
            <a:ext cx="249120" cy="378000"/>
          </a:xfrm>
          <a:prstGeom prst="rect">
            <a:avLst/>
          </a:prstGeom>
          <a:noFill/>
          <a:ln>
            <a:noFill/>
          </a:ln>
        </p:spPr>
      </p:pic>
      <p:pic>
        <p:nvPicPr>
          <p:cNvPr id="596" name="Google Shape;596;p90"/>
          <p:cNvPicPr preferRelativeResize="0"/>
          <p:nvPr/>
        </p:nvPicPr>
        <p:blipFill rotWithShape="1">
          <a:blip r:embed="rId5">
            <a:alphaModFix/>
          </a:blip>
          <a:srcRect b="0" l="0" r="0" t="0"/>
          <a:stretch/>
        </p:blipFill>
        <p:spPr>
          <a:xfrm>
            <a:off x="1268640" y="3582000"/>
            <a:ext cx="249120" cy="378000"/>
          </a:xfrm>
          <a:prstGeom prst="rect">
            <a:avLst/>
          </a:prstGeom>
          <a:noFill/>
          <a:ln>
            <a:noFill/>
          </a:ln>
        </p:spPr>
      </p:pic>
      <p:pic>
        <p:nvPicPr>
          <p:cNvPr id="597" name="Google Shape;597;p90"/>
          <p:cNvPicPr preferRelativeResize="0"/>
          <p:nvPr/>
        </p:nvPicPr>
        <p:blipFill rotWithShape="1">
          <a:blip r:embed="rId5">
            <a:alphaModFix/>
          </a:blip>
          <a:srcRect b="0" l="0" r="0" t="0"/>
          <a:stretch/>
        </p:blipFill>
        <p:spPr>
          <a:xfrm>
            <a:off x="1319040" y="2870280"/>
            <a:ext cx="249120" cy="378000"/>
          </a:xfrm>
          <a:prstGeom prst="rect">
            <a:avLst/>
          </a:prstGeom>
          <a:noFill/>
          <a:ln>
            <a:noFill/>
          </a:ln>
        </p:spPr>
      </p:pic>
      <p:pic>
        <p:nvPicPr>
          <p:cNvPr id="598" name="Google Shape;598;p90"/>
          <p:cNvPicPr preferRelativeResize="0"/>
          <p:nvPr/>
        </p:nvPicPr>
        <p:blipFill rotWithShape="1">
          <a:blip r:embed="rId6">
            <a:alphaModFix/>
          </a:blip>
          <a:srcRect b="0" l="0" r="0" t="0"/>
          <a:stretch/>
        </p:blipFill>
        <p:spPr>
          <a:xfrm>
            <a:off x="1233000" y="4325040"/>
            <a:ext cx="172080" cy="261000"/>
          </a:xfrm>
          <a:prstGeom prst="rect">
            <a:avLst/>
          </a:prstGeom>
          <a:noFill/>
          <a:ln>
            <a:noFill/>
          </a:ln>
        </p:spPr>
      </p:pic>
      <p:pic>
        <p:nvPicPr>
          <p:cNvPr id="599" name="Google Shape;599;p90"/>
          <p:cNvPicPr preferRelativeResize="0"/>
          <p:nvPr/>
        </p:nvPicPr>
        <p:blipFill rotWithShape="1">
          <a:blip r:embed="rId6">
            <a:alphaModFix/>
          </a:blip>
          <a:srcRect b="0" l="0" r="0" t="0"/>
          <a:stretch/>
        </p:blipFill>
        <p:spPr>
          <a:xfrm>
            <a:off x="979200" y="4142160"/>
            <a:ext cx="172080" cy="261000"/>
          </a:xfrm>
          <a:prstGeom prst="rect">
            <a:avLst/>
          </a:prstGeom>
          <a:noFill/>
          <a:ln>
            <a:noFill/>
          </a:ln>
        </p:spPr>
      </p:pic>
      <p:sp>
        <p:nvSpPr>
          <p:cNvPr id="600" name="Google Shape;600;p90"/>
          <p:cNvSpPr/>
          <p:nvPr/>
        </p:nvSpPr>
        <p:spPr>
          <a:xfrm>
            <a:off x="1960560" y="4709880"/>
            <a:ext cx="1973160" cy="2010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1" lang="en-US" sz="1800">
                <a:solidFill>
                  <a:srgbClr val="000000"/>
                </a:solidFill>
                <a:latin typeface="Cambria"/>
                <a:ea typeface="Cambria"/>
                <a:cs typeface="Cambria"/>
                <a:sym typeface="Cambria"/>
              </a:rPr>
              <a:t>For each origin: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601" name="Google Shape;601;p90"/>
          <p:cNvSpPr/>
          <p:nvPr/>
        </p:nvSpPr>
        <p:spPr>
          <a:xfrm>
            <a:off x="316800" y="4709880"/>
            <a:ext cx="5261040" cy="2031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02" name="Google Shape;602;p90"/>
          <p:cNvSpPr/>
          <p:nvPr/>
        </p:nvSpPr>
        <p:spPr>
          <a:xfrm>
            <a:off x="7417080" y="2772720"/>
            <a:ext cx="754920" cy="1956600"/>
          </a:xfrm>
          <a:prstGeom prst="roundRect">
            <a:avLst>
              <a:gd fmla="val 16667" name="adj"/>
            </a:avLst>
          </a:prstGeom>
          <a:noFill/>
          <a:ln cap="flat" cmpd="sng" w="2555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90"/>
          <p:cNvPicPr preferRelativeResize="0"/>
          <p:nvPr/>
        </p:nvPicPr>
        <p:blipFill rotWithShape="1">
          <a:blip r:embed="rId5">
            <a:alphaModFix/>
          </a:blip>
          <a:srcRect b="0" l="0" r="0" t="0"/>
          <a:stretch/>
        </p:blipFill>
        <p:spPr>
          <a:xfrm>
            <a:off x="7540920" y="2865960"/>
            <a:ext cx="249120" cy="378000"/>
          </a:xfrm>
          <a:prstGeom prst="rect">
            <a:avLst/>
          </a:prstGeom>
          <a:noFill/>
          <a:ln>
            <a:noFill/>
          </a:ln>
        </p:spPr>
      </p:pic>
      <p:pic>
        <p:nvPicPr>
          <p:cNvPr id="604" name="Google Shape;604;p90"/>
          <p:cNvPicPr preferRelativeResize="0"/>
          <p:nvPr/>
        </p:nvPicPr>
        <p:blipFill rotWithShape="1">
          <a:blip r:embed="rId5">
            <a:alphaModFix/>
          </a:blip>
          <a:srcRect b="0" l="0" r="0" t="0"/>
          <a:stretch/>
        </p:blipFill>
        <p:spPr>
          <a:xfrm>
            <a:off x="7815960" y="3284640"/>
            <a:ext cx="249120" cy="378000"/>
          </a:xfrm>
          <a:prstGeom prst="rect">
            <a:avLst/>
          </a:prstGeom>
          <a:noFill/>
          <a:ln>
            <a:noFill/>
          </a:ln>
        </p:spPr>
      </p:pic>
      <p:pic>
        <p:nvPicPr>
          <p:cNvPr id="605" name="Google Shape;605;p90"/>
          <p:cNvPicPr preferRelativeResize="0"/>
          <p:nvPr/>
        </p:nvPicPr>
        <p:blipFill rotWithShape="1">
          <a:blip r:embed="rId6">
            <a:alphaModFix/>
          </a:blip>
          <a:srcRect b="0" l="0" r="0" t="0"/>
          <a:stretch/>
        </p:blipFill>
        <p:spPr>
          <a:xfrm>
            <a:off x="7817760" y="3848760"/>
            <a:ext cx="172080" cy="261000"/>
          </a:xfrm>
          <a:prstGeom prst="rect">
            <a:avLst/>
          </a:prstGeom>
          <a:noFill/>
          <a:ln>
            <a:noFill/>
          </a:ln>
        </p:spPr>
      </p:pic>
      <p:pic>
        <p:nvPicPr>
          <p:cNvPr id="606" name="Google Shape;606;p90"/>
          <p:cNvPicPr preferRelativeResize="0"/>
          <p:nvPr/>
        </p:nvPicPr>
        <p:blipFill rotWithShape="1">
          <a:blip r:embed="rId6">
            <a:alphaModFix/>
          </a:blip>
          <a:srcRect b="0" l="0" r="0" t="0"/>
          <a:stretch/>
        </p:blipFill>
        <p:spPr>
          <a:xfrm>
            <a:off x="7563960" y="3665880"/>
            <a:ext cx="172080" cy="261000"/>
          </a:xfrm>
          <a:prstGeom prst="rect">
            <a:avLst/>
          </a:prstGeom>
          <a:noFill/>
          <a:ln>
            <a:noFill/>
          </a:ln>
        </p:spPr>
      </p:pic>
      <p:pic>
        <p:nvPicPr>
          <p:cNvPr id="607" name="Google Shape;607;p90"/>
          <p:cNvPicPr preferRelativeResize="0"/>
          <p:nvPr/>
        </p:nvPicPr>
        <p:blipFill rotWithShape="1">
          <a:blip r:embed="rId6">
            <a:alphaModFix/>
          </a:blip>
          <a:srcRect b="0" l="0" r="0" t="0"/>
          <a:stretch/>
        </p:blipFill>
        <p:spPr>
          <a:xfrm>
            <a:off x="7760520" y="4241880"/>
            <a:ext cx="172080" cy="261000"/>
          </a:xfrm>
          <a:prstGeom prst="rect">
            <a:avLst/>
          </a:prstGeom>
          <a:noFill/>
          <a:ln>
            <a:noFill/>
          </a:ln>
        </p:spPr>
      </p:pic>
      <p:pic>
        <p:nvPicPr>
          <p:cNvPr id="608" name="Google Shape;608;p90"/>
          <p:cNvPicPr preferRelativeResize="0"/>
          <p:nvPr/>
        </p:nvPicPr>
        <p:blipFill rotWithShape="1">
          <a:blip r:embed="rId6">
            <a:alphaModFix/>
          </a:blip>
          <a:srcRect b="0" l="0" r="0" t="0"/>
          <a:stretch/>
        </p:blipFill>
        <p:spPr>
          <a:xfrm>
            <a:off x="7506720" y="4058640"/>
            <a:ext cx="172080" cy="261000"/>
          </a:xfrm>
          <a:prstGeom prst="rect">
            <a:avLst/>
          </a:prstGeom>
          <a:noFill/>
          <a:ln>
            <a:noFill/>
          </a:ln>
        </p:spPr>
      </p:pic>
      <p:cxnSp>
        <p:nvCxnSpPr>
          <p:cNvPr id="609" name="Google Shape;609;p90"/>
          <p:cNvCxnSpPr/>
          <p:nvPr/>
        </p:nvCxnSpPr>
        <p:spPr>
          <a:xfrm rot="10800000">
            <a:off x="4787640" y="2532240"/>
            <a:ext cx="2628720" cy="1217880"/>
          </a:xfrm>
          <a:prstGeom prst="straightConnector1">
            <a:avLst/>
          </a:prstGeom>
          <a:noFill/>
          <a:ln cap="flat" cmpd="sng" w="38150">
            <a:solidFill>
              <a:srgbClr val="4F81BD"/>
            </a:solidFill>
            <a:prstDash val="solid"/>
            <a:round/>
            <a:headEnd len="sm" w="sm" type="none"/>
            <a:tailEnd len="med" w="med" type="stealth"/>
          </a:ln>
        </p:spPr>
      </p:cxnSp>
      <p:cxnSp>
        <p:nvCxnSpPr>
          <p:cNvPr id="610" name="Google Shape;610;p90"/>
          <p:cNvCxnSpPr/>
          <p:nvPr/>
        </p:nvCxnSpPr>
        <p:spPr>
          <a:xfrm rot="10800000">
            <a:off x="3842280" y="3056400"/>
            <a:ext cx="3574080" cy="693720"/>
          </a:xfrm>
          <a:prstGeom prst="straightConnector1">
            <a:avLst/>
          </a:prstGeom>
          <a:noFill/>
          <a:ln cap="flat" cmpd="sng" w="38150">
            <a:solidFill>
              <a:srgbClr val="4F81BD"/>
            </a:solidFill>
            <a:prstDash val="solid"/>
            <a:round/>
            <a:headEnd len="sm" w="sm" type="none"/>
            <a:tailEnd len="med" w="med" type="stealth"/>
          </a:ln>
        </p:spPr>
      </p:cxnSp>
      <p:cxnSp>
        <p:nvCxnSpPr>
          <p:cNvPr id="611" name="Google Shape;611;p90"/>
          <p:cNvCxnSpPr/>
          <p:nvPr/>
        </p:nvCxnSpPr>
        <p:spPr>
          <a:xfrm rot="10800000">
            <a:off x="6299640" y="1771920"/>
            <a:ext cx="1116360" cy="1978200"/>
          </a:xfrm>
          <a:prstGeom prst="straightConnector1">
            <a:avLst/>
          </a:prstGeom>
          <a:noFill/>
          <a:ln cap="flat" cmpd="sng" w="38150">
            <a:solidFill>
              <a:srgbClr val="4F81BD"/>
            </a:solidFill>
            <a:prstDash val="solid"/>
            <a:round/>
            <a:headEnd len="sm" w="sm" type="none"/>
            <a:tailEnd len="med" w="med" type="stealth"/>
          </a:ln>
        </p:spPr>
      </p:cxnSp>
      <p:cxnSp>
        <p:nvCxnSpPr>
          <p:cNvPr id="612" name="Google Shape;612;p90"/>
          <p:cNvCxnSpPr/>
          <p:nvPr/>
        </p:nvCxnSpPr>
        <p:spPr>
          <a:xfrm flipH="1">
            <a:off x="5867280" y="3751200"/>
            <a:ext cx="1548360" cy="1261440"/>
          </a:xfrm>
          <a:prstGeom prst="straightConnector1">
            <a:avLst/>
          </a:prstGeom>
          <a:noFill/>
          <a:ln cap="flat" cmpd="sng" w="38150">
            <a:solidFill>
              <a:srgbClr val="4F81BD"/>
            </a:solidFill>
            <a:prstDash val="solid"/>
            <a:round/>
            <a:headEnd len="sm" w="sm"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Gravity  model</a:t>
            </a:r>
            <a:endParaRPr sz="1800"/>
          </a:p>
        </p:txBody>
      </p:sp>
      <p:pic>
        <p:nvPicPr>
          <p:cNvPr id="619" name="Google Shape;619;p91"/>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620" name="Google Shape;620;p91"/>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621" name="Google Shape;621;p91"/>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1"/>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1"/>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1"/>
          <p:cNvSpPr/>
          <p:nvPr/>
        </p:nvSpPr>
        <p:spPr>
          <a:xfrm rot="-4942800">
            <a:off x="3036240" y="3535920"/>
            <a:ext cx="2088000" cy="2458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1"/>
          <p:cNvSpPr/>
          <p:nvPr/>
        </p:nvSpPr>
        <p:spPr>
          <a:xfrm rot="-2445600">
            <a:off x="4222080" y="3931200"/>
            <a:ext cx="1927800" cy="88344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1"/>
          <p:cNvSpPr/>
          <p:nvPr/>
        </p:nvSpPr>
        <p:spPr>
          <a:xfrm rot="1115400">
            <a:off x="4633920" y="2250360"/>
            <a:ext cx="1066680" cy="5626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2"/>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Gravity  model</a:t>
            </a:r>
            <a:endParaRPr sz="1800"/>
          </a:p>
        </p:txBody>
      </p:sp>
      <p:pic>
        <p:nvPicPr>
          <p:cNvPr id="633" name="Google Shape;633;p92"/>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634" name="Google Shape;634;p92"/>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635" name="Google Shape;635;p92"/>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2"/>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2"/>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2"/>
          <p:cNvSpPr/>
          <p:nvPr/>
        </p:nvSpPr>
        <p:spPr>
          <a:xfrm rot="-4942800">
            <a:off x="3036240" y="3535920"/>
            <a:ext cx="2088000" cy="2458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2"/>
          <p:cNvSpPr/>
          <p:nvPr/>
        </p:nvSpPr>
        <p:spPr>
          <a:xfrm rot="-2445600">
            <a:off x="4222080" y="3931200"/>
            <a:ext cx="1927800" cy="88344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2"/>
          <p:cNvSpPr/>
          <p:nvPr/>
        </p:nvSpPr>
        <p:spPr>
          <a:xfrm rot="1115400">
            <a:off x="4633920" y="2250360"/>
            <a:ext cx="1066680" cy="5626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2"/>
          <p:cNvSpPr/>
          <p:nvPr/>
        </p:nvSpPr>
        <p:spPr>
          <a:xfrm>
            <a:off x="395640" y="2380320"/>
            <a:ext cx="1831320" cy="104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2"/>
          <p:cNvSpPr/>
          <p:nvPr/>
        </p:nvSpPr>
        <p:spPr>
          <a:xfrm>
            <a:off x="395640" y="2380320"/>
            <a:ext cx="1831320" cy="104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43" name="Google Shape;643;p92"/>
          <p:cNvSpPr/>
          <p:nvPr/>
        </p:nvSpPr>
        <p:spPr>
          <a:xfrm>
            <a:off x="4054680" y="20228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2"/>
          <p:cNvSpPr/>
          <p:nvPr/>
        </p:nvSpPr>
        <p:spPr>
          <a:xfrm>
            <a:off x="4054680" y="20228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45" name="Google Shape;645;p92"/>
          <p:cNvSpPr/>
          <p:nvPr/>
        </p:nvSpPr>
        <p:spPr>
          <a:xfrm>
            <a:off x="6473520" y="27842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2"/>
          <p:cNvSpPr/>
          <p:nvPr/>
        </p:nvSpPr>
        <p:spPr>
          <a:xfrm>
            <a:off x="6473520" y="27842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47" name="Google Shape;647;p92"/>
          <p:cNvSpPr/>
          <p:nvPr/>
        </p:nvSpPr>
        <p:spPr>
          <a:xfrm>
            <a:off x="3665160" y="5152680"/>
            <a:ext cx="4723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2"/>
          <p:cNvSpPr/>
          <p:nvPr/>
        </p:nvSpPr>
        <p:spPr>
          <a:xfrm>
            <a:off x="3665160" y="5152680"/>
            <a:ext cx="4723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49" name="Google Shape;649;p92"/>
          <p:cNvSpPr/>
          <p:nvPr/>
        </p:nvSpPr>
        <p:spPr>
          <a:xfrm>
            <a:off x="2714040" y="3394080"/>
            <a:ext cx="12096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2"/>
          <p:cNvSpPr/>
          <p:nvPr/>
        </p:nvSpPr>
        <p:spPr>
          <a:xfrm>
            <a:off x="2714040" y="3394080"/>
            <a:ext cx="12096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51" name="Google Shape;651;p92"/>
          <p:cNvSpPr/>
          <p:nvPr/>
        </p:nvSpPr>
        <p:spPr>
          <a:xfrm>
            <a:off x="5263560" y="4540320"/>
            <a:ext cx="12096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2"/>
          <p:cNvSpPr/>
          <p:nvPr/>
        </p:nvSpPr>
        <p:spPr>
          <a:xfrm>
            <a:off x="5263560" y="4540320"/>
            <a:ext cx="12096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53" name="Google Shape;653;p92"/>
          <p:cNvSpPr/>
          <p:nvPr/>
        </p:nvSpPr>
        <p:spPr>
          <a:xfrm>
            <a:off x="4788000" y="1827720"/>
            <a:ext cx="12150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2"/>
          <p:cNvSpPr/>
          <p:nvPr/>
        </p:nvSpPr>
        <p:spPr>
          <a:xfrm>
            <a:off x="4788000" y="1827720"/>
            <a:ext cx="12150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3"/>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Offset gravity  model</a:t>
            </a:r>
            <a:endParaRPr sz="1800"/>
          </a:p>
        </p:txBody>
      </p:sp>
      <p:pic>
        <p:nvPicPr>
          <p:cNvPr id="661" name="Google Shape;661;p93"/>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662" name="Google Shape;662;p93"/>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663" name="Google Shape;663;p93"/>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3"/>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3"/>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3"/>
          <p:cNvSpPr/>
          <p:nvPr/>
        </p:nvSpPr>
        <p:spPr>
          <a:xfrm rot="-4942800">
            <a:off x="3036240" y="3535920"/>
            <a:ext cx="2088000" cy="2458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3"/>
          <p:cNvSpPr/>
          <p:nvPr/>
        </p:nvSpPr>
        <p:spPr>
          <a:xfrm rot="-2445600">
            <a:off x="4222080" y="3931200"/>
            <a:ext cx="1927800" cy="88344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3"/>
          <p:cNvSpPr/>
          <p:nvPr/>
        </p:nvSpPr>
        <p:spPr>
          <a:xfrm rot="1115400">
            <a:off x="4633920" y="2250360"/>
            <a:ext cx="1066680" cy="5626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93"/>
          <p:cNvCxnSpPr/>
          <p:nvPr/>
        </p:nvCxnSpPr>
        <p:spPr>
          <a:xfrm>
            <a:off x="4278600" y="2205000"/>
            <a:ext cx="2453400" cy="859680"/>
          </a:xfrm>
          <a:prstGeom prst="straightConnector1">
            <a:avLst/>
          </a:prstGeom>
          <a:noFill/>
          <a:ln cap="flat" cmpd="sng" w="57225">
            <a:solidFill>
              <a:srgbClr val="C0504D"/>
            </a:solidFill>
            <a:prstDash val="solid"/>
            <a:round/>
            <a:headEnd len="sm" w="sm" type="none"/>
            <a:tailEnd len="med" w="med" type="stealth"/>
          </a:ln>
        </p:spPr>
      </p:cxnSp>
      <p:sp>
        <p:nvSpPr>
          <p:cNvPr id="670" name="Google Shape;670;p93"/>
          <p:cNvSpPr/>
          <p:nvPr/>
        </p:nvSpPr>
        <p:spPr>
          <a:xfrm>
            <a:off x="4806720" y="2639160"/>
            <a:ext cx="440280" cy="461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3"/>
          <p:cNvSpPr/>
          <p:nvPr/>
        </p:nvSpPr>
        <p:spPr>
          <a:xfrm>
            <a:off x="4806720" y="2639160"/>
            <a:ext cx="440280" cy="461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4"/>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Offset gravity  model</a:t>
            </a:r>
            <a:endParaRPr sz="1800"/>
          </a:p>
        </p:txBody>
      </p:sp>
      <p:pic>
        <p:nvPicPr>
          <p:cNvPr id="678" name="Google Shape;678;p94"/>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679" name="Google Shape;679;p94"/>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680" name="Google Shape;680;p94"/>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4"/>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4"/>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4"/>
          <p:cNvSpPr/>
          <p:nvPr/>
        </p:nvSpPr>
        <p:spPr>
          <a:xfrm rot="-4942800">
            <a:off x="3036240" y="3535920"/>
            <a:ext cx="2088000" cy="2458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4"/>
          <p:cNvSpPr/>
          <p:nvPr/>
        </p:nvSpPr>
        <p:spPr>
          <a:xfrm rot="-2445600">
            <a:off x="4222080" y="3931200"/>
            <a:ext cx="1927800" cy="88344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4"/>
          <p:cNvSpPr/>
          <p:nvPr/>
        </p:nvSpPr>
        <p:spPr>
          <a:xfrm rot="1115400">
            <a:off x="4633920" y="2250360"/>
            <a:ext cx="1066680" cy="562680"/>
          </a:xfrm>
          <a:prstGeom prst="leftRightArrow">
            <a:avLst>
              <a:gd fmla="val 50000" name="adj1"/>
              <a:gd fmla="val 50000" name="adj2"/>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4"/>
          <p:cNvSpPr/>
          <p:nvPr/>
        </p:nvSpPr>
        <p:spPr>
          <a:xfrm>
            <a:off x="374760" y="1827720"/>
            <a:ext cx="2871360" cy="1369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4"/>
          <p:cNvSpPr/>
          <p:nvPr/>
        </p:nvSpPr>
        <p:spPr>
          <a:xfrm>
            <a:off x="374760" y="1827720"/>
            <a:ext cx="2871360" cy="13690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cxnSp>
        <p:nvCxnSpPr>
          <p:cNvPr id="688" name="Google Shape;688;p94"/>
          <p:cNvCxnSpPr/>
          <p:nvPr/>
        </p:nvCxnSpPr>
        <p:spPr>
          <a:xfrm>
            <a:off x="4278600" y="2205000"/>
            <a:ext cx="2453400" cy="859680"/>
          </a:xfrm>
          <a:prstGeom prst="straightConnector1">
            <a:avLst/>
          </a:prstGeom>
          <a:noFill/>
          <a:ln cap="flat" cmpd="sng" w="57225">
            <a:solidFill>
              <a:srgbClr val="C0504D"/>
            </a:solidFill>
            <a:prstDash val="solid"/>
            <a:round/>
            <a:headEnd len="sm" w="sm" type="none"/>
            <a:tailEnd len="med" w="med" type="stealth"/>
          </a:ln>
        </p:spPr>
      </p:cxnSp>
      <p:sp>
        <p:nvSpPr>
          <p:cNvPr id="689" name="Google Shape;689;p94"/>
          <p:cNvSpPr/>
          <p:nvPr/>
        </p:nvSpPr>
        <p:spPr>
          <a:xfrm>
            <a:off x="4806720" y="2639160"/>
            <a:ext cx="440280" cy="461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4"/>
          <p:cNvSpPr/>
          <p:nvPr/>
        </p:nvSpPr>
        <p:spPr>
          <a:xfrm>
            <a:off x="4806720" y="2639160"/>
            <a:ext cx="440280" cy="461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91" name="Google Shape;691;p94"/>
          <p:cNvSpPr/>
          <p:nvPr/>
        </p:nvSpPr>
        <p:spPr>
          <a:xfrm>
            <a:off x="4054680" y="20228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4"/>
          <p:cNvSpPr/>
          <p:nvPr/>
        </p:nvSpPr>
        <p:spPr>
          <a:xfrm>
            <a:off x="4054680" y="20228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93" name="Google Shape;693;p94"/>
          <p:cNvSpPr/>
          <p:nvPr/>
        </p:nvSpPr>
        <p:spPr>
          <a:xfrm>
            <a:off x="6473520" y="27842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4"/>
          <p:cNvSpPr/>
          <p:nvPr/>
        </p:nvSpPr>
        <p:spPr>
          <a:xfrm>
            <a:off x="6473520" y="27842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95" name="Google Shape;695;p94"/>
          <p:cNvSpPr/>
          <p:nvPr/>
        </p:nvSpPr>
        <p:spPr>
          <a:xfrm>
            <a:off x="3665160" y="5152680"/>
            <a:ext cx="4723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4"/>
          <p:cNvSpPr/>
          <p:nvPr/>
        </p:nvSpPr>
        <p:spPr>
          <a:xfrm>
            <a:off x="3665160" y="5152680"/>
            <a:ext cx="4723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97" name="Google Shape;697;p94"/>
          <p:cNvSpPr/>
          <p:nvPr/>
        </p:nvSpPr>
        <p:spPr>
          <a:xfrm>
            <a:off x="2714040" y="3394080"/>
            <a:ext cx="12096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4"/>
          <p:cNvSpPr/>
          <p:nvPr/>
        </p:nvSpPr>
        <p:spPr>
          <a:xfrm>
            <a:off x="2714040" y="3394080"/>
            <a:ext cx="12096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699" name="Google Shape;699;p94"/>
          <p:cNvSpPr/>
          <p:nvPr/>
        </p:nvSpPr>
        <p:spPr>
          <a:xfrm>
            <a:off x="5263560" y="4540320"/>
            <a:ext cx="12096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4"/>
          <p:cNvSpPr/>
          <p:nvPr/>
        </p:nvSpPr>
        <p:spPr>
          <a:xfrm>
            <a:off x="5263560" y="4540320"/>
            <a:ext cx="12096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01" name="Google Shape;701;p94"/>
          <p:cNvSpPr/>
          <p:nvPr/>
        </p:nvSpPr>
        <p:spPr>
          <a:xfrm>
            <a:off x="4788000" y="1827720"/>
            <a:ext cx="12150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4"/>
          <p:cNvSpPr/>
          <p:nvPr/>
        </p:nvSpPr>
        <p:spPr>
          <a:xfrm>
            <a:off x="4788000" y="1827720"/>
            <a:ext cx="12150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5"/>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Radiation model</a:t>
            </a:r>
            <a:endParaRPr sz="1800"/>
          </a:p>
        </p:txBody>
      </p:sp>
      <p:pic>
        <p:nvPicPr>
          <p:cNvPr id="709" name="Google Shape;709;p95"/>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710" name="Google Shape;710;p95"/>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711" name="Google Shape;711;p95"/>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5"/>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5"/>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5"/>
          <p:cNvSpPr/>
          <p:nvPr/>
        </p:nvSpPr>
        <p:spPr>
          <a:xfrm>
            <a:off x="654480" y="2103840"/>
            <a:ext cx="6466320" cy="6466320"/>
          </a:xfrm>
          <a:prstGeom prst="ellipse">
            <a:avLst/>
          </a:prstGeom>
          <a:solidFill>
            <a:srgbClr val="EBF1DE"/>
          </a:solidFill>
          <a:ln cap="flat" cmpd="sng" w="25550">
            <a:solidFill>
              <a:srgbClr val="9BBB59"/>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95"/>
          <p:cNvCxnSpPr/>
          <p:nvPr/>
        </p:nvCxnSpPr>
        <p:spPr>
          <a:xfrm flipH="1" rot="10800000">
            <a:off x="3924000" y="2133000"/>
            <a:ext cx="354240" cy="3204000"/>
          </a:xfrm>
          <a:prstGeom prst="straightConnector1">
            <a:avLst/>
          </a:prstGeom>
          <a:noFill/>
          <a:ln cap="flat" cmpd="sng" w="38150">
            <a:solidFill>
              <a:srgbClr val="9BBB59"/>
            </a:solidFill>
            <a:prstDash val="solid"/>
            <a:round/>
            <a:headEnd len="sm" w="sm" type="none"/>
            <a:tailEnd len="med" w="med" type="stealth"/>
          </a:ln>
        </p:spPr>
      </p:cxnSp>
      <p:sp>
        <p:nvSpPr>
          <p:cNvPr id="716" name="Google Shape;716;p95"/>
          <p:cNvSpPr/>
          <p:nvPr/>
        </p:nvSpPr>
        <p:spPr>
          <a:xfrm>
            <a:off x="755640" y="1856160"/>
            <a:ext cx="608040" cy="491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5"/>
          <p:cNvSpPr/>
          <p:nvPr/>
        </p:nvSpPr>
        <p:spPr>
          <a:xfrm>
            <a:off x="755640" y="1856160"/>
            <a:ext cx="608040" cy="491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96"/>
          <p:cNvSpPr/>
          <p:nvPr/>
        </p:nvSpPr>
        <p:spPr>
          <a:xfrm>
            <a:off x="1317240" y="5057280"/>
            <a:ext cx="1233000" cy="125172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6"/>
          <p:cNvSpPr/>
          <p:nvPr/>
        </p:nvSpPr>
        <p:spPr>
          <a:xfrm>
            <a:off x="4633200" y="3393360"/>
            <a:ext cx="861480" cy="8744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6"/>
          <p:cNvSpPr/>
          <p:nvPr/>
        </p:nvSpPr>
        <p:spPr>
          <a:xfrm>
            <a:off x="2195640" y="3012840"/>
            <a:ext cx="935640" cy="9500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6"/>
          <p:cNvSpPr/>
          <p:nvPr/>
        </p:nvSpPr>
        <p:spPr>
          <a:xfrm>
            <a:off x="6341760" y="5683320"/>
            <a:ext cx="708840" cy="7196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6"/>
          <p:cNvSpPr/>
          <p:nvPr/>
        </p:nvSpPr>
        <p:spPr>
          <a:xfrm>
            <a:off x="1139760" y="4168080"/>
            <a:ext cx="354240" cy="3596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6"/>
          <p:cNvSpPr/>
          <p:nvPr/>
        </p:nvSpPr>
        <p:spPr>
          <a:xfrm>
            <a:off x="654480" y="2103840"/>
            <a:ext cx="6466320" cy="6466320"/>
          </a:xfrm>
          <a:prstGeom prst="ellipse">
            <a:avLst/>
          </a:prstGeom>
          <a:solidFill>
            <a:srgbClr val="EBF1DE"/>
          </a:solidFill>
          <a:ln cap="flat" cmpd="sng" w="25550">
            <a:solidFill>
              <a:srgbClr val="9BBB59"/>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6"/>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Radiation model</a:t>
            </a:r>
            <a:endParaRPr sz="1800"/>
          </a:p>
        </p:txBody>
      </p:sp>
      <p:pic>
        <p:nvPicPr>
          <p:cNvPr id="730" name="Google Shape;730;p96"/>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731" name="Google Shape;731;p96"/>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732" name="Google Shape;732;p96"/>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6"/>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6"/>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96"/>
          <p:cNvCxnSpPr/>
          <p:nvPr/>
        </p:nvCxnSpPr>
        <p:spPr>
          <a:xfrm flipH="1" rot="10800000">
            <a:off x="3924000" y="2133000"/>
            <a:ext cx="354240" cy="3204000"/>
          </a:xfrm>
          <a:prstGeom prst="straightConnector1">
            <a:avLst/>
          </a:prstGeom>
          <a:noFill/>
          <a:ln cap="flat" cmpd="sng" w="38150">
            <a:solidFill>
              <a:srgbClr val="9BBB59"/>
            </a:solidFill>
            <a:prstDash val="solid"/>
            <a:round/>
            <a:headEnd len="sm" w="sm"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9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Radiation model</a:t>
            </a:r>
            <a:endParaRPr sz="1800"/>
          </a:p>
        </p:txBody>
      </p:sp>
      <p:pic>
        <p:nvPicPr>
          <p:cNvPr id="742" name="Google Shape;742;p97"/>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743" name="Google Shape;743;p97"/>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744" name="Google Shape;744;p97"/>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7"/>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7"/>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7"/>
          <p:cNvSpPr/>
          <p:nvPr/>
        </p:nvSpPr>
        <p:spPr>
          <a:xfrm>
            <a:off x="654480" y="2103840"/>
            <a:ext cx="6466320" cy="6466320"/>
          </a:xfrm>
          <a:prstGeom prst="ellipse">
            <a:avLst/>
          </a:prstGeom>
          <a:solidFill>
            <a:srgbClr val="EBF1DE"/>
          </a:solidFill>
          <a:ln cap="flat" cmpd="sng" w="25550">
            <a:solidFill>
              <a:srgbClr val="9BBB59"/>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97"/>
          <p:cNvCxnSpPr/>
          <p:nvPr/>
        </p:nvCxnSpPr>
        <p:spPr>
          <a:xfrm flipH="1" rot="10800000">
            <a:off x="3924000" y="2133000"/>
            <a:ext cx="354240" cy="3204000"/>
          </a:xfrm>
          <a:prstGeom prst="straightConnector1">
            <a:avLst/>
          </a:prstGeom>
          <a:noFill/>
          <a:ln cap="flat" cmpd="sng" w="38150">
            <a:solidFill>
              <a:srgbClr val="9BBB59"/>
            </a:solidFill>
            <a:prstDash val="solid"/>
            <a:round/>
            <a:headEnd len="sm" w="sm" type="none"/>
            <a:tailEnd len="med" w="med" type="stealth"/>
          </a:ln>
        </p:spPr>
      </p:cxnSp>
      <p:sp>
        <p:nvSpPr>
          <p:cNvPr id="749" name="Google Shape;749;p97"/>
          <p:cNvSpPr/>
          <p:nvPr/>
        </p:nvSpPr>
        <p:spPr>
          <a:xfrm>
            <a:off x="-46800" y="1115280"/>
            <a:ext cx="4215240" cy="868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7"/>
          <p:cNvSpPr/>
          <p:nvPr/>
        </p:nvSpPr>
        <p:spPr>
          <a:xfrm>
            <a:off x="-46800" y="1115280"/>
            <a:ext cx="4215240" cy="868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51" name="Google Shape;751;p97"/>
          <p:cNvSpPr/>
          <p:nvPr/>
        </p:nvSpPr>
        <p:spPr>
          <a:xfrm>
            <a:off x="4054680" y="20228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7"/>
          <p:cNvSpPr/>
          <p:nvPr/>
        </p:nvSpPr>
        <p:spPr>
          <a:xfrm>
            <a:off x="4054680" y="20228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53" name="Google Shape;753;p97"/>
          <p:cNvSpPr/>
          <p:nvPr/>
        </p:nvSpPr>
        <p:spPr>
          <a:xfrm>
            <a:off x="6473520" y="2784240"/>
            <a:ext cx="4777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7"/>
          <p:cNvSpPr/>
          <p:nvPr/>
        </p:nvSpPr>
        <p:spPr>
          <a:xfrm>
            <a:off x="6473520" y="2784240"/>
            <a:ext cx="4777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55" name="Google Shape;755;p97"/>
          <p:cNvSpPr/>
          <p:nvPr/>
        </p:nvSpPr>
        <p:spPr>
          <a:xfrm>
            <a:off x="3665160" y="5152680"/>
            <a:ext cx="4723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7"/>
          <p:cNvSpPr/>
          <p:nvPr/>
        </p:nvSpPr>
        <p:spPr>
          <a:xfrm>
            <a:off x="3665160" y="5152680"/>
            <a:ext cx="47232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57" name="Google Shape;757;p97"/>
          <p:cNvSpPr/>
          <p:nvPr/>
        </p:nvSpPr>
        <p:spPr>
          <a:xfrm>
            <a:off x="2714040" y="3394080"/>
            <a:ext cx="120960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7"/>
          <p:cNvSpPr/>
          <p:nvPr/>
        </p:nvSpPr>
        <p:spPr>
          <a:xfrm>
            <a:off x="2714040" y="3394080"/>
            <a:ext cx="1209600" cy="36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98"/>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Offset radiation model</a:t>
            </a:r>
            <a:endParaRPr sz="1800"/>
          </a:p>
        </p:txBody>
      </p:sp>
      <p:pic>
        <p:nvPicPr>
          <p:cNvPr id="765" name="Google Shape;765;p98"/>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766" name="Google Shape;766;p98"/>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767" name="Google Shape;767;p98"/>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8"/>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8"/>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8"/>
          <p:cNvSpPr/>
          <p:nvPr/>
        </p:nvSpPr>
        <p:spPr>
          <a:xfrm>
            <a:off x="1383120" y="2832480"/>
            <a:ext cx="5009400" cy="5009400"/>
          </a:xfrm>
          <a:prstGeom prst="ellipse">
            <a:avLst/>
          </a:prstGeom>
          <a:solidFill>
            <a:srgbClr val="DBEEF4"/>
          </a:solidFill>
          <a:ln cap="flat" cmpd="sng" w="25550">
            <a:solidFill>
              <a:srgbClr val="4BACC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98"/>
          <p:cNvCxnSpPr/>
          <p:nvPr/>
        </p:nvCxnSpPr>
        <p:spPr>
          <a:xfrm rot="10800000">
            <a:off x="3532680" y="2831760"/>
            <a:ext cx="389880" cy="2504520"/>
          </a:xfrm>
          <a:prstGeom prst="straightConnector1">
            <a:avLst/>
          </a:prstGeom>
          <a:noFill/>
          <a:ln cap="flat" cmpd="sng" w="38150">
            <a:solidFill>
              <a:srgbClr val="4BACC6"/>
            </a:solidFill>
            <a:prstDash val="solid"/>
            <a:round/>
            <a:headEnd len="sm" w="sm" type="none"/>
            <a:tailEnd len="med" w="med" type="stealth"/>
          </a:ln>
        </p:spPr>
      </p:cxnSp>
      <p:sp>
        <p:nvSpPr>
          <p:cNvPr id="772" name="Google Shape;772;p98"/>
          <p:cNvSpPr/>
          <p:nvPr/>
        </p:nvSpPr>
        <p:spPr>
          <a:xfrm>
            <a:off x="3313440" y="3610440"/>
            <a:ext cx="440280" cy="461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8"/>
          <p:cNvSpPr/>
          <p:nvPr/>
        </p:nvSpPr>
        <p:spPr>
          <a:xfrm>
            <a:off x="3313440" y="3610440"/>
            <a:ext cx="440280" cy="461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5"/>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WHAT MAKES A MATHEMATICAL MODEL SPECIAL?</a:t>
            </a:r>
            <a:endParaRPr b="0" i="0" sz="1800" u="none" cap="none" strike="noStrike"/>
          </a:p>
        </p:txBody>
      </p:sp>
      <p:pic>
        <p:nvPicPr>
          <p:cNvPr id="207" name="Google Shape;207;p45"/>
          <p:cNvPicPr preferRelativeResize="0"/>
          <p:nvPr/>
        </p:nvPicPr>
        <p:blipFill rotWithShape="1">
          <a:blip r:embed="rId3">
            <a:alphaModFix/>
          </a:blip>
          <a:srcRect b="0" l="0" r="0" t="0"/>
          <a:stretch/>
        </p:blipFill>
        <p:spPr>
          <a:xfrm>
            <a:off x="5365800" y="1293840"/>
            <a:ext cx="2881080" cy="1728360"/>
          </a:xfrm>
          <a:prstGeom prst="rect">
            <a:avLst/>
          </a:prstGeom>
          <a:noFill/>
          <a:ln>
            <a:noFill/>
          </a:ln>
        </p:spPr>
      </p:pic>
      <p:pic>
        <p:nvPicPr>
          <p:cNvPr id="208" name="Google Shape;208;p45"/>
          <p:cNvPicPr preferRelativeResize="0"/>
          <p:nvPr/>
        </p:nvPicPr>
        <p:blipFill rotWithShape="1">
          <a:blip r:embed="rId4">
            <a:alphaModFix/>
          </a:blip>
          <a:srcRect b="0" l="0" r="0" t="0"/>
          <a:stretch/>
        </p:blipFill>
        <p:spPr>
          <a:xfrm>
            <a:off x="5364000" y="3719520"/>
            <a:ext cx="2881080" cy="1918800"/>
          </a:xfrm>
          <a:prstGeom prst="rect">
            <a:avLst/>
          </a:prstGeom>
          <a:noFill/>
          <a:ln>
            <a:noFill/>
          </a:ln>
        </p:spPr>
      </p:pic>
      <p:sp>
        <p:nvSpPr>
          <p:cNvPr id="209" name="Google Shape;209;p45"/>
          <p:cNvSpPr/>
          <p:nvPr/>
        </p:nvSpPr>
        <p:spPr>
          <a:xfrm>
            <a:off x="6337800" y="836640"/>
            <a:ext cx="1060560" cy="456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2400" u="none" cap="none" strike="noStrike">
                <a:solidFill>
                  <a:srgbClr val="000000"/>
                </a:solidFill>
                <a:latin typeface="Times New Roman"/>
                <a:ea typeface="Times New Roman"/>
                <a:cs typeface="Times New Roman"/>
                <a:sym typeface="Times New Roman"/>
              </a:rPr>
              <a:t>in vitro</a:t>
            </a:r>
            <a:endParaRPr b="0" i="0" sz="1800" u="none" cap="none" strike="noStrike"/>
          </a:p>
        </p:txBody>
      </p:sp>
      <p:sp>
        <p:nvSpPr>
          <p:cNvPr id="210" name="Google Shape;210;p45"/>
          <p:cNvSpPr/>
          <p:nvPr/>
        </p:nvSpPr>
        <p:spPr>
          <a:xfrm>
            <a:off x="6300000" y="3309840"/>
            <a:ext cx="1156680" cy="456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2400" u="none" cap="none" strike="noStrike">
                <a:solidFill>
                  <a:srgbClr val="000000"/>
                </a:solidFill>
                <a:latin typeface="Times New Roman"/>
                <a:ea typeface="Times New Roman"/>
                <a:cs typeface="Times New Roman"/>
                <a:sym typeface="Times New Roman"/>
              </a:rPr>
              <a:t>in silico</a:t>
            </a:r>
            <a:endParaRPr b="0" i="0" sz="1800" u="none" cap="none" strike="noStrike"/>
          </a:p>
        </p:txBody>
      </p:sp>
      <p:sp>
        <p:nvSpPr>
          <p:cNvPr id="211" name="Google Shape;211;p45"/>
          <p:cNvSpPr/>
          <p:nvPr/>
        </p:nvSpPr>
        <p:spPr>
          <a:xfrm>
            <a:off x="538200" y="1866960"/>
            <a:ext cx="4320720" cy="3095280"/>
          </a:xfrm>
          <a:prstGeom prst="rect">
            <a:avLst/>
          </a:prstGeom>
          <a:no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Formulate hypothesis</a:t>
            </a:r>
            <a:endParaRPr b="0" i="0" sz="1800" u="none" cap="none" strike="noStrike"/>
          </a:p>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Construct model</a:t>
            </a:r>
            <a:endParaRPr b="0" i="0" sz="1800" u="none" cap="none" strike="noStrike"/>
          </a:p>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Run experiment</a:t>
            </a:r>
            <a:endParaRPr b="0" i="0" sz="1800" u="none" cap="none" strike="noStrike"/>
          </a:p>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Analyze results</a:t>
            </a:r>
            <a:endParaRPr b="0" i="0" sz="1800" u="none" cap="none" strike="noStrike"/>
          </a:p>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Interpret results as evidence for or against hypothesis</a:t>
            </a:r>
            <a:endParaRPr b="0" i="0" sz="1800" u="none" cap="none" strike="noStrike"/>
          </a:p>
          <a:p>
            <a:pPr indent="0" lvl="0" marL="0" marR="0" rtl="0" algn="l">
              <a:lnSpc>
                <a:spcPct val="100000"/>
              </a:lnSpc>
              <a:spcBef>
                <a:spcPts val="0"/>
              </a:spcBef>
              <a:spcAft>
                <a:spcPts val="0"/>
              </a:spcAft>
              <a:buClr>
                <a:srgbClr val="000000"/>
              </a:buClr>
              <a:buSzPts val="2400"/>
              <a:buFont typeface="Noto Sans Symbols"/>
              <a:buAutoNum type="arabicPeriod"/>
            </a:pPr>
            <a:r>
              <a:rPr b="0" i="0" lang="en-US" sz="2400" u="none" cap="none" strike="noStrike">
                <a:solidFill>
                  <a:srgbClr val="000000"/>
                </a:solidFill>
                <a:latin typeface="Times New Roman"/>
                <a:ea typeface="Times New Roman"/>
                <a:cs typeface="Times New Roman"/>
                <a:sym typeface="Times New Roman"/>
              </a:rPr>
              <a:t>Critique model structure in light of main findings</a:t>
            </a:r>
            <a:endParaRPr b="0" i="0" sz="1800" u="none" cap="none" strike="noStrike"/>
          </a:p>
        </p:txBody>
      </p:sp>
      <p:sp>
        <p:nvSpPr>
          <p:cNvPr id="212" name="Google Shape;212;p45"/>
          <p:cNvSpPr/>
          <p:nvPr/>
        </p:nvSpPr>
        <p:spPr>
          <a:xfrm>
            <a:off x="1134726" y="1413000"/>
            <a:ext cx="3602100" cy="45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A “typical” </a:t>
            </a:r>
            <a:r>
              <a:rPr lang="en-US" sz="2400">
                <a:latin typeface="Times New Roman"/>
                <a:ea typeface="Times New Roman"/>
                <a:cs typeface="Times New Roman"/>
                <a:sym typeface="Times New Roman"/>
              </a:rPr>
              <a:t>i</a:t>
            </a:r>
            <a:r>
              <a:rPr b="0" i="0" lang="en-US" sz="2400" u="none" cap="none" strike="noStrike">
                <a:solidFill>
                  <a:srgbClr val="000000"/>
                </a:solidFill>
                <a:latin typeface="Times New Roman"/>
                <a:ea typeface="Times New Roman"/>
                <a:cs typeface="Times New Roman"/>
                <a:sym typeface="Times New Roman"/>
              </a:rPr>
              <a:t>nvestigation</a:t>
            </a:r>
            <a:endParaRPr b="0" i="0" sz="1800" u="none" cap="none" strike="noStrike"/>
          </a:p>
        </p:txBody>
      </p:sp>
      <p:sp>
        <p:nvSpPr>
          <p:cNvPr id="213" name="Google Shape;213;p45"/>
          <p:cNvSpPr/>
          <p:nvPr/>
        </p:nvSpPr>
        <p:spPr>
          <a:xfrm>
            <a:off x="3132000" y="6093000"/>
            <a:ext cx="2952360" cy="360000"/>
          </a:xfrm>
          <a:prstGeom prst="rect">
            <a:avLst/>
          </a:prstGeom>
          <a:solidFill>
            <a:srgbClr val="C0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5"/>
          <p:cNvSpPr/>
          <p:nvPr/>
        </p:nvSpPr>
        <p:spPr>
          <a:xfrm>
            <a:off x="3060720" y="6021360"/>
            <a:ext cx="2950920" cy="35532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NOTHING!!!</a:t>
            </a:r>
            <a:endParaRPr b="0" i="0" sz="1800" u="none" cap="none" strike="noStrike"/>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99"/>
          <p:cNvSpPr/>
          <p:nvPr/>
        </p:nvSpPr>
        <p:spPr>
          <a:xfrm>
            <a:off x="1317240" y="5057280"/>
            <a:ext cx="1233000" cy="125172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9"/>
          <p:cNvSpPr/>
          <p:nvPr/>
        </p:nvSpPr>
        <p:spPr>
          <a:xfrm>
            <a:off x="4633200" y="3393360"/>
            <a:ext cx="861480" cy="8744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9"/>
          <p:cNvSpPr/>
          <p:nvPr/>
        </p:nvSpPr>
        <p:spPr>
          <a:xfrm>
            <a:off x="2195640" y="3012840"/>
            <a:ext cx="935640" cy="9500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9"/>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Offset radiation model</a:t>
            </a:r>
            <a:endParaRPr sz="1800"/>
          </a:p>
        </p:txBody>
      </p:sp>
      <p:pic>
        <p:nvPicPr>
          <p:cNvPr id="783" name="Google Shape;783;p99"/>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784" name="Google Shape;784;p99"/>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785" name="Google Shape;785;p99"/>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9"/>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9"/>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9"/>
          <p:cNvSpPr/>
          <p:nvPr/>
        </p:nvSpPr>
        <p:spPr>
          <a:xfrm>
            <a:off x="1383120" y="2832480"/>
            <a:ext cx="5009400" cy="5009400"/>
          </a:xfrm>
          <a:prstGeom prst="ellipse">
            <a:avLst/>
          </a:prstGeom>
          <a:solidFill>
            <a:srgbClr val="DBEEF4"/>
          </a:solidFill>
          <a:ln cap="flat" cmpd="sng" w="25550">
            <a:solidFill>
              <a:srgbClr val="4BACC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9" name="Google Shape;789;p99"/>
          <p:cNvCxnSpPr/>
          <p:nvPr/>
        </p:nvCxnSpPr>
        <p:spPr>
          <a:xfrm rot="10800000">
            <a:off x="3532680" y="2831760"/>
            <a:ext cx="389880" cy="2504520"/>
          </a:xfrm>
          <a:prstGeom prst="straightConnector1">
            <a:avLst/>
          </a:prstGeom>
          <a:noFill/>
          <a:ln cap="flat" cmpd="sng" w="38150">
            <a:solidFill>
              <a:srgbClr val="4BACC6"/>
            </a:solidFill>
            <a:prstDash val="solid"/>
            <a:round/>
            <a:headEnd len="sm" w="sm" type="none"/>
            <a:tailEnd len="med" w="med" type="stealth"/>
          </a:ln>
        </p:spPr>
      </p:cxnSp>
      <p:sp>
        <p:nvSpPr>
          <p:cNvPr id="790" name="Google Shape;790;p99"/>
          <p:cNvSpPr/>
          <p:nvPr/>
        </p:nvSpPr>
        <p:spPr>
          <a:xfrm>
            <a:off x="3313440" y="3610440"/>
            <a:ext cx="440280" cy="461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9"/>
          <p:cNvSpPr/>
          <p:nvPr/>
        </p:nvSpPr>
        <p:spPr>
          <a:xfrm>
            <a:off x="3313440" y="3610440"/>
            <a:ext cx="440280" cy="461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
        <p:nvSpPr>
          <p:cNvPr id="792" name="Google Shape;792;p99"/>
          <p:cNvSpPr/>
          <p:nvPr/>
        </p:nvSpPr>
        <p:spPr>
          <a:xfrm>
            <a:off x="6341760" y="5683320"/>
            <a:ext cx="708840" cy="7196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9"/>
          <p:cNvSpPr/>
          <p:nvPr/>
        </p:nvSpPr>
        <p:spPr>
          <a:xfrm>
            <a:off x="1139760" y="4168080"/>
            <a:ext cx="354240" cy="359640"/>
          </a:xfrm>
          <a:prstGeom prst="ellipse">
            <a:avLst/>
          </a:prstGeom>
          <a:solidFill>
            <a:srgbClr val="F2DCDB"/>
          </a:solidFill>
          <a:ln cap="flat" cmpd="sng" w="255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9"/>
          <p:cNvSpPr/>
          <p:nvPr/>
        </p:nvSpPr>
        <p:spPr>
          <a:xfrm>
            <a:off x="755640" y="1856160"/>
            <a:ext cx="608040" cy="491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9"/>
          <p:cNvSpPr/>
          <p:nvPr/>
        </p:nvSpPr>
        <p:spPr>
          <a:xfrm>
            <a:off x="755640" y="1856160"/>
            <a:ext cx="608040" cy="491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00"/>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Offset radiation model</a:t>
            </a:r>
            <a:endParaRPr sz="1800"/>
          </a:p>
        </p:txBody>
      </p:sp>
      <p:pic>
        <p:nvPicPr>
          <p:cNvPr id="802" name="Google Shape;802;p100"/>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03" name="Google Shape;803;p100"/>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804" name="Google Shape;804;p100"/>
          <p:cNvSpPr/>
          <p:nvPr/>
        </p:nvSpPr>
        <p:spPr>
          <a:xfrm>
            <a:off x="3276000" y="4725000"/>
            <a:ext cx="1223640" cy="1223640"/>
          </a:xfrm>
          <a:prstGeom prst="ellipse">
            <a:avLst/>
          </a:prstGeom>
          <a:solidFill>
            <a:srgbClr val="FCD5B5"/>
          </a:solidFill>
          <a:ln cap="flat" cmpd="sng" w="255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0"/>
          <p:cNvSpPr/>
          <p:nvPr/>
        </p:nvSpPr>
        <p:spPr>
          <a:xfrm>
            <a:off x="5652000" y="1983960"/>
            <a:ext cx="2088000" cy="2088000"/>
          </a:xfrm>
          <a:prstGeom prst="ellipse">
            <a:avLst/>
          </a:prstGeom>
          <a:solidFill>
            <a:srgbClr val="B3A2C7"/>
          </a:solidFill>
          <a:ln cap="flat" cmpd="sng" w="25550">
            <a:solidFill>
              <a:srgbClr val="8064A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0"/>
          <p:cNvSpPr/>
          <p:nvPr/>
        </p:nvSpPr>
        <p:spPr>
          <a:xfrm>
            <a:off x="3924000" y="1845000"/>
            <a:ext cx="708840" cy="719640"/>
          </a:xfrm>
          <a:prstGeom prst="ellipse">
            <a:avLst/>
          </a:prstGeom>
          <a:solidFill>
            <a:srgbClr val="95B3D7"/>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0"/>
          <p:cNvSpPr/>
          <p:nvPr/>
        </p:nvSpPr>
        <p:spPr>
          <a:xfrm>
            <a:off x="1383120" y="2832480"/>
            <a:ext cx="5009400" cy="5009400"/>
          </a:xfrm>
          <a:prstGeom prst="ellipse">
            <a:avLst/>
          </a:prstGeom>
          <a:solidFill>
            <a:srgbClr val="DBEEF4"/>
          </a:solidFill>
          <a:ln cap="flat" cmpd="sng" w="25550">
            <a:solidFill>
              <a:srgbClr val="4BACC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 name="Google Shape;808;p100"/>
          <p:cNvCxnSpPr/>
          <p:nvPr/>
        </p:nvCxnSpPr>
        <p:spPr>
          <a:xfrm rot="10800000">
            <a:off x="3532680" y="2831760"/>
            <a:ext cx="389880" cy="2504520"/>
          </a:xfrm>
          <a:prstGeom prst="straightConnector1">
            <a:avLst/>
          </a:prstGeom>
          <a:noFill/>
          <a:ln cap="flat" cmpd="sng" w="38150">
            <a:solidFill>
              <a:srgbClr val="4BACC6"/>
            </a:solidFill>
            <a:prstDash val="solid"/>
            <a:round/>
            <a:headEnd len="sm" w="sm" type="none"/>
            <a:tailEnd len="med" w="med" type="stealth"/>
          </a:ln>
        </p:spPr>
      </p:cxnSp>
      <p:sp>
        <p:nvSpPr>
          <p:cNvPr id="809" name="Google Shape;809;p100"/>
          <p:cNvSpPr/>
          <p:nvPr/>
        </p:nvSpPr>
        <p:spPr>
          <a:xfrm>
            <a:off x="-46800" y="1115280"/>
            <a:ext cx="4215240" cy="868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0"/>
          <p:cNvSpPr/>
          <p:nvPr/>
        </p:nvSpPr>
        <p:spPr>
          <a:xfrm>
            <a:off x="-46800" y="1115280"/>
            <a:ext cx="4215240" cy="868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01"/>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Mobility models</a:t>
            </a:r>
            <a:endParaRPr sz="1800"/>
          </a:p>
        </p:txBody>
      </p:sp>
      <p:pic>
        <p:nvPicPr>
          <p:cNvPr id="817" name="Google Shape;817;p101"/>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18" name="Google Shape;818;p101"/>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sp>
        <p:nvSpPr>
          <p:cNvPr id="819" name="Google Shape;819;p101"/>
          <p:cNvSpPr/>
          <p:nvPr/>
        </p:nvSpPr>
        <p:spPr>
          <a:xfrm>
            <a:off x="827640" y="2133000"/>
            <a:ext cx="1583640" cy="4104000"/>
          </a:xfrm>
          <a:prstGeom prst="roundRect">
            <a:avLst>
              <a:gd fmla="val 16667" name="adj"/>
            </a:avLst>
          </a:prstGeom>
          <a:noFill/>
          <a:ln cap="flat" cmpd="sng" w="2555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1"/>
          <p:cNvSpPr/>
          <p:nvPr/>
        </p:nvSpPr>
        <p:spPr>
          <a:xfrm>
            <a:off x="5566680" y="242928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1"/>
          <p:cNvSpPr/>
          <p:nvPr/>
        </p:nvSpPr>
        <p:spPr>
          <a:xfrm>
            <a:off x="3924000" y="393300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1"/>
          <p:cNvSpPr/>
          <p:nvPr/>
        </p:nvSpPr>
        <p:spPr>
          <a:xfrm>
            <a:off x="5566680" y="5485680"/>
            <a:ext cx="1439640" cy="694440"/>
          </a:xfrm>
          <a:prstGeom prst="roundRect">
            <a:avLst>
              <a:gd fmla="val 16667" name="adj"/>
            </a:avLst>
          </a:prstGeom>
          <a:solidFill>
            <a:srgbClr val="4F81BD"/>
          </a:solidFill>
          <a:ln cap="flat" cmpd="sng" w="25550">
            <a:solidFill>
              <a:srgbClr val="3A5F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01"/>
          <p:cNvPicPr preferRelativeResize="0"/>
          <p:nvPr/>
        </p:nvPicPr>
        <p:blipFill rotWithShape="1">
          <a:blip r:embed="rId5">
            <a:alphaModFix/>
          </a:blip>
          <a:srcRect b="0" l="0" r="0" t="0"/>
          <a:stretch/>
        </p:blipFill>
        <p:spPr>
          <a:xfrm>
            <a:off x="1096920" y="3058200"/>
            <a:ext cx="521280" cy="790560"/>
          </a:xfrm>
          <a:prstGeom prst="rect">
            <a:avLst/>
          </a:prstGeom>
          <a:noFill/>
          <a:ln>
            <a:noFill/>
          </a:ln>
        </p:spPr>
      </p:pic>
      <p:pic>
        <p:nvPicPr>
          <p:cNvPr id="824" name="Google Shape;824;p101"/>
          <p:cNvPicPr preferRelativeResize="0"/>
          <p:nvPr/>
        </p:nvPicPr>
        <p:blipFill rotWithShape="1">
          <a:blip r:embed="rId5">
            <a:alphaModFix/>
          </a:blip>
          <a:srcRect b="0" l="0" r="0" t="0"/>
          <a:stretch/>
        </p:blipFill>
        <p:spPr>
          <a:xfrm>
            <a:off x="1671480" y="3933000"/>
            <a:ext cx="521280" cy="790560"/>
          </a:xfrm>
          <a:prstGeom prst="rect">
            <a:avLst/>
          </a:prstGeom>
          <a:noFill/>
          <a:ln>
            <a:noFill/>
          </a:ln>
        </p:spPr>
      </p:pic>
      <p:pic>
        <p:nvPicPr>
          <p:cNvPr id="825" name="Google Shape;825;p101"/>
          <p:cNvPicPr preferRelativeResize="0"/>
          <p:nvPr/>
        </p:nvPicPr>
        <p:blipFill rotWithShape="1">
          <a:blip r:embed="rId5">
            <a:alphaModFix/>
          </a:blip>
          <a:srcRect b="0" l="0" r="0" t="0"/>
          <a:stretch/>
        </p:blipFill>
        <p:spPr>
          <a:xfrm>
            <a:off x="1777320" y="2446200"/>
            <a:ext cx="521280" cy="790560"/>
          </a:xfrm>
          <a:prstGeom prst="rect">
            <a:avLst/>
          </a:prstGeom>
          <a:noFill/>
          <a:ln>
            <a:noFill/>
          </a:ln>
        </p:spPr>
      </p:pic>
      <p:pic>
        <p:nvPicPr>
          <p:cNvPr id="826" name="Google Shape;826;p101"/>
          <p:cNvPicPr preferRelativeResize="0"/>
          <p:nvPr/>
        </p:nvPicPr>
        <p:blipFill rotWithShape="1">
          <a:blip r:embed="rId6">
            <a:alphaModFix/>
          </a:blip>
          <a:srcRect b="0" l="0" r="0" t="0"/>
          <a:stretch/>
        </p:blipFill>
        <p:spPr>
          <a:xfrm>
            <a:off x="1597320" y="5485680"/>
            <a:ext cx="359640" cy="545760"/>
          </a:xfrm>
          <a:prstGeom prst="rect">
            <a:avLst/>
          </a:prstGeom>
          <a:noFill/>
          <a:ln>
            <a:noFill/>
          </a:ln>
        </p:spPr>
      </p:pic>
      <p:pic>
        <p:nvPicPr>
          <p:cNvPr id="827" name="Google Shape;827;p101"/>
          <p:cNvPicPr preferRelativeResize="0"/>
          <p:nvPr/>
        </p:nvPicPr>
        <p:blipFill rotWithShape="1">
          <a:blip r:embed="rId6">
            <a:alphaModFix/>
          </a:blip>
          <a:srcRect b="0" l="0" r="0" t="0"/>
          <a:stretch/>
        </p:blipFill>
        <p:spPr>
          <a:xfrm>
            <a:off x="1067040" y="5103000"/>
            <a:ext cx="359640" cy="545760"/>
          </a:xfrm>
          <a:prstGeom prst="rect">
            <a:avLst/>
          </a:prstGeom>
          <a:noFill/>
          <a:ln>
            <a:noFill/>
          </a:ln>
        </p:spPr>
      </p:pic>
      <p:cxnSp>
        <p:nvCxnSpPr>
          <p:cNvPr id="828" name="Google Shape;828;p101"/>
          <p:cNvCxnSpPr/>
          <p:nvPr/>
        </p:nvCxnSpPr>
        <p:spPr>
          <a:xfrm flipH="1" rot="10800000">
            <a:off x="2411640" y="2775600"/>
            <a:ext cx="3154320" cy="1407960"/>
          </a:xfrm>
          <a:prstGeom prst="straightConnector1">
            <a:avLst/>
          </a:prstGeom>
          <a:noFill/>
          <a:ln cap="flat" cmpd="sng" w="38150">
            <a:solidFill>
              <a:srgbClr val="4F81BD"/>
            </a:solidFill>
            <a:prstDash val="solid"/>
            <a:round/>
            <a:headEnd len="sm" w="sm" type="none"/>
            <a:tailEnd len="med" w="med" type="stealth"/>
          </a:ln>
        </p:spPr>
      </p:cxnSp>
      <p:cxnSp>
        <p:nvCxnSpPr>
          <p:cNvPr id="829" name="Google Shape;829;p101"/>
          <p:cNvCxnSpPr/>
          <p:nvPr/>
        </p:nvCxnSpPr>
        <p:spPr>
          <a:xfrm>
            <a:off x="2411640" y="4185000"/>
            <a:ext cx="1511640" cy="95040"/>
          </a:xfrm>
          <a:prstGeom prst="straightConnector1">
            <a:avLst/>
          </a:prstGeom>
          <a:noFill/>
          <a:ln cap="flat" cmpd="sng" w="38150">
            <a:solidFill>
              <a:srgbClr val="4F81BD"/>
            </a:solidFill>
            <a:prstDash val="solid"/>
            <a:round/>
            <a:headEnd len="sm" w="sm" type="none"/>
            <a:tailEnd len="med" w="med" type="stealth"/>
          </a:ln>
        </p:spPr>
      </p:cxnSp>
      <p:cxnSp>
        <p:nvCxnSpPr>
          <p:cNvPr id="830" name="Google Shape;830;p101"/>
          <p:cNvCxnSpPr/>
          <p:nvPr/>
        </p:nvCxnSpPr>
        <p:spPr>
          <a:xfrm>
            <a:off x="2411640" y="4185000"/>
            <a:ext cx="3154320" cy="1647360"/>
          </a:xfrm>
          <a:prstGeom prst="straightConnector1">
            <a:avLst/>
          </a:prstGeom>
          <a:noFill/>
          <a:ln cap="flat" cmpd="sng" w="38150">
            <a:solidFill>
              <a:srgbClr val="4F81BD"/>
            </a:solidFill>
            <a:prstDash val="solid"/>
            <a:round/>
            <a:headEnd len="sm" w="sm" type="none"/>
            <a:tailEnd len="med" w="med" type="stealth"/>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02"/>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Guangzhou, China</a:t>
            </a:r>
            <a:endParaRPr sz="1800"/>
          </a:p>
        </p:txBody>
      </p:sp>
      <p:pic>
        <p:nvPicPr>
          <p:cNvPr id="837" name="Google Shape;837;p102"/>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38" name="Google Shape;838;p102"/>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39" name="Google Shape;839;p102"/>
          <p:cNvPicPr preferRelativeResize="0"/>
          <p:nvPr/>
        </p:nvPicPr>
        <p:blipFill rotWithShape="1">
          <a:blip r:embed="rId5">
            <a:alphaModFix/>
          </a:blip>
          <a:srcRect b="0" l="0" r="0" t="0"/>
          <a:stretch/>
        </p:blipFill>
        <p:spPr>
          <a:xfrm>
            <a:off x="-36360" y="1484640"/>
            <a:ext cx="9143640" cy="5223960"/>
          </a:xfrm>
          <a:prstGeom prst="rect">
            <a:avLst/>
          </a:prstGeom>
          <a:noFill/>
          <a:ln>
            <a:noFill/>
          </a:ln>
        </p:spPr>
      </p:pic>
      <p:sp>
        <p:nvSpPr>
          <p:cNvPr id="840" name="Google Shape;840;p102"/>
          <p:cNvSpPr/>
          <p:nvPr/>
        </p:nvSpPr>
        <p:spPr>
          <a:xfrm>
            <a:off x="5940000" y="1412640"/>
            <a:ext cx="3166920" cy="2683800"/>
          </a:xfrm>
          <a:prstGeom prst="rect">
            <a:avLst/>
          </a:prstGeom>
          <a:solidFill>
            <a:srgbClr val="FFFFFF"/>
          </a:solidFill>
          <a:ln cap="flat" cmpd="sng" w="255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03"/>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Guangzhou, China</a:t>
            </a:r>
            <a:endParaRPr sz="1800"/>
          </a:p>
        </p:txBody>
      </p:sp>
      <p:pic>
        <p:nvPicPr>
          <p:cNvPr id="847" name="Google Shape;847;p103"/>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48" name="Google Shape;848;p103"/>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49" name="Google Shape;849;p103"/>
          <p:cNvPicPr preferRelativeResize="0"/>
          <p:nvPr/>
        </p:nvPicPr>
        <p:blipFill rotWithShape="1">
          <a:blip r:embed="rId5">
            <a:alphaModFix/>
          </a:blip>
          <a:srcRect b="79605" l="0" r="1742" t="0"/>
          <a:stretch/>
        </p:blipFill>
        <p:spPr>
          <a:xfrm>
            <a:off x="107640" y="1772640"/>
            <a:ext cx="8970480" cy="2160000"/>
          </a:xfrm>
          <a:prstGeom prst="rect">
            <a:avLst/>
          </a:prstGeom>
          <a:noFill/>
          <a:ln>
            <a:noFill/>
          </a:ln>
        </p:spPr>
      </p:pic>
      <p:pic>
        <p:nvPicPr>
          <p:cNvPr id="850" name="Google Shape;850;p103"/>
          <p:cNvPicPr preferRelativeResize="0"/>
          <p:nvPr/>
        </p:nvPicPr>
        <p:blipFill rotWithShape="1">
          <a:blip r:embed="rId5">
            <a:alphaModFix/>
          </a:blip>
          <a:srcRect b="0" l="0" r="1742" t="-76630"/>
          <a:stretch/>
        </p:blipFill>
        <p:spPr>
          <a:xfrm>
            <a:off x="107640" y="3933000"/>
            <a:ext cx="8970480" cy="720720"/>
          </a:xfrm>
          <a:prstGeom prst="rect">
            <a:avLst/>
          </a:prstGeom>
          <a:noFill/>
          <a:ln>
            <a:noFill/>
          </a:ln>
        </p:spPr>
      </p:pic>
      <p:pic>
        <p:nvPicPr>
          <p:cNvPr id="851" name="Google Shape;851;p103"/>
          <p:cNvPicPr preferRelativeResize="0"/>
          <p:nvPr/>
        </p:nvPicPr>
        <p:blipFill rotWithShape="1">
          <a:blip r:embed="rId5">
            <a:alphaModFix/>
          </a:blip>
          <a:srcRect b="32533" l="0" r="97476" t="32995"/>
          <a:stretch/>
        </p:blipFill>
        <p:spPr>
          <a:xfrm>
            <a:off x="107640" y="1412640"/>
            <a:ext cx="221040" cy="35139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04"/>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Guangzhou, China</a:t>
            </a:r>
            <a:endParaRPr sz="1800"/>
          </a:p>
        </p:txBody>
      </p:sp>
      <p:pic>
        <p:nvPicPr>
          <p:cNvPr id="858" name="Google Shape;858;p104"/>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59" name="Google Shape;859;p104"/>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60" name="Google Shape;860;p104"/>
          <p:cNvPicPr preferRelativeResize="0"/>
          <p:nvPr/>
        </p:nvPicPr>
        <p:blipFill rotWithShape="1">
          <a:blip r:embed="rId5">
            <a:alphaModFix/>
          </a:blip>
          <a:srcRect b="42721" l="2334" r="-260" t="21568"/>
          <a:stretch/>
        </p:blipFill>
        <p:spPr>
          <a:xfrm>
            <a:off x="378000" y="1960560"/>
            <a:ext cx="8514360" cy="3601440"/>
          </a:xfrm>
          <a:prstGeom prst="rect">
            <a:avLst/>
          </a:prstGeom>
          <a:noFill/>
          <a:ln>
            <a:noFill/>
          </a:ln>
        </p:spPr>
      </p:pic>
      <p:pic>
        <p:nvPicPr>
          <p:cNvPr id="861" name="Google Shape;861;p104"/>
          <p:cNvPicPr preferRelativeResize="0"/>
          <p:nvPr/>
        </p:nvPicPr>
        <p:blipFill rotWithShape="1">
          <a:blip r:embed="rId5">
            <a:alphaModFix/>
          </a:blip>
          <a:srcRect b="-73238" l="261" r="-260" t="146"/>
          <a:stretch/>
        </p:blipFill>
        <p:spPr>
          <a:xfrm>
            <a:off x="197280" y="1631160"/>
            <a:ext cx="8694720" cy="329400"/>
          </a:xfrm>
          <a:prstGeom prst="rect">
            <a:avLst/>
          </a:prstGeom>
          <a:noFill/>
          <a:ln>
            <a:noFill/>
          </a:ln>
        </p:spPr>
      </p:pic>
      <p:pic>
        <p:nvPicPr>
          <p:cNvPr id="862" name="Google Shape;862;p104"/>
          <p:cNvPicPr preferRelativeResize="0"/>
          <p:nvPr/>
        </p:nvPicPr>
        <p:blipFill rotWithShape="1">
          <a:blip r:embed="rId5">
            <a:alphaModFix/>
          </a:blip>
          <a:srcRect b="0" l="261" r="-260" t="-76512"/>
          <a:stretch/>
        </p:blipFill>
        <p:spPr>
          <a:xfrm>
            <a:off x="197280" y="5562720"/>
            <a:ext cx="8694720" cy="6742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05"/>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Guangzhou, China</a:t>
            </a:r>
            <a:endParaRPr sz="1800"/>
          </a:p>
        </p:txBody>
      </p:sp>
      <p:pic>
        <p:nvPicPr>
          <p:cNvPr id="869" name="Google Shape;869;p105"/>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70" name="Google Shape;870;p105"/>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71" name="Google Shape;871;p105"/>
          <p:cNvPicPr preferRelativeResize="0"/>
          <p:nvPr/>
        </p:nvPicPr>
        <p:blipFill rotWithShape="1">
          <a:blip r:embed="rId5">
            <a:alphaModFix/>
          </a:blip>
          <a:srcRect b="-73182" l="0" r="0" t="0"/>
          <a:stretch/>
        </p:blipFill>
        <p:spPr>
          <a:xfrm>
            <a:off x="249120" y="1611000"/>
            <a:ext cx="8694720" cy="338400"/>
          </a:xfrm>
          <a:prstGeom prst="rect">
            <a:avLst/>
          </a:prstGeom>
          <a:noFill/>
          <a:ln>
            <a:noFill/>
          </a:ln>
        </p:spPr>
      </p:pic>
      <p:pic>
        <p:nvPicPr>
          <p:cNvPr id="872" name="Google Shape;872;p105"/>
          <p:cNvPicPr preferRelativeResize="0"/>
          <p:nvPr/>
        </p:nvPicPr>
        <p:blipFill rotWithShape="1">
          <a:blip r:embed="rId5">
            <a:alphaModFix/>
          </a:blip>
          <a:srcRect b="0" l="2485" r="0" t="57948"/>
          <a:stretch/>
        </p:blipFill>
        <p:spPr>
          <a:xfrm>
            <a:off x="468000" y="1945800"/>
            <a:ext cx="8478360" cy="42415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06"/>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USA commuters</a:t>
            </a:r>
            <a:endParaRPr sz="1800"/>
          </a:p>
        </p:txBody>
      </p:sp>
      <p:pic>
        <p:nvPicPr>
          <p:cNvPr id="879" name="Google Shape;879;p106"/>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80" name="Google Shape;880;p106"/>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81" name="Google Shape;881;p106"/>
          <p:cNvPicPr preferRelativeResize="0"/>
          <p:nvPr/>
        </p:nvPicPr>
        <p:blipFill rotWithShape="1">
          <a:blip r:embed="rId5">
            <a:alphaModFix/>
          </a:blip>
          <a:srcRect b="0" l="0" r="0" t="0"/>
          <a:stretch/>
        </p:blipFill>
        <p:spPr>
          <a:xfrm>
            <a:off x="1638360" y="1052640"/>
            <a:ext cx="7458840" cy="4003920"/>
          </a:xfrm>
          <a:prstGeom prst="rect">
            <a:avLst/>
          </a:prstGeom>
          <a:noFill/>
          <a:ln>
            <a:noFill/>
          </a:ln>
        </p:spPr>
      </p:pic>
      <p:pic>
        <p:nvPicPr>
          <p:cNvPr id="882" name="Google Shape;882;p106"/>
          <p:cNvPicPr preferRelativeResize="0"/>
          <p:nvPr/>
        </p:nvPicPr>
        <p:blipFill rotWithShape="1">
          <a:blip r:embed="rId6">
            <a:alphaModFix/>
          </a:blip>
          <a:srcRect b="-20002" l="1467019" r="0" t="0"/>
          <a:stretch/>
        </p:blipFill>
        <p:spPr>
          <a:xfrm>
            <a:off x="3996000" y="4862160"/>
            <a:ext cx="2341800" cy="1863000"/>
          </a:xfrm>
          <a:prstGeom prst="rect">
            <a:avLst/>
          </a:prstGeom>
          <a:noFill/>
          <a:ln>
            <a:noFill/>
          </a:ln>
        </p:spPr>
      </p:pic>
      <p:pic>
        <p:nvPicPr>
          <p:cNvPr id="883" name="Google Shape;883;p106"/>
          <p:cNvPicPr preferRelativeResize="0"/>
          <p:nvPr/>
        </p:nvPicPr>
        <p:blipFill rotWithShape="1">
          <a:blip r:embed="rId6">
            <a:alphaModFix/>
          </a:blip>
          <a:srcRect b="-20002" l="0" r="1168920" t="0"/>
          <a:stretch/>
        </p:blipFill>
        <p:spPr>
          <a:xfrm>
            <a:off x="320040" y="4077000"/>
            <a:ext cx="3412080" cy="2166480"/>
          </a:xfrm>
          <a:prstGeom prst="rect">
            <a:avLst/>
          </a:prstGeom>
          <a:noFill/>
          <a:ln>
            <a:noFill/>
          </a:ln>
        </p:spPr>
      </p:pic>
      <p:sp>
        <p:nvSpPr>
          <p:cNvPr id="884" name="Google Shape;884;p106"/>
          <p:cNvSpPr/>
          <p:nvPr/>
        </p:nvSpPr>
        <p:spPr>
          <a:xfrm>
            <a:off x="131040" y="6316200"/>
            <a:ext cx="3809520" cy="42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US" sz="1400">
                <a:solidFill>
                  <a:srgbClr val="808080"/>
                </a:solidFill>
                <a:latin typeface="Arial"/>
                <a:ea typeface="Arial"/>
                <a:cs typeface="Arial"/>
                <a:sym typeface="Arial"/>
              </a:rPr>
              <a:t>F Simini </a:t>
            </a:r>
            <a:r>
              <a:rPr i="1" lang="en-US" sz="1400">
                <a:solidFill>
                  <a:srgbClr val="808080"/>
                </a:solidFill>
                <a:latin typeface="Arial"/>
                <a:ea typeface="Arial"/>
                <a:cs typeface="Arial"/>
                <a:sym typeface="Arial"/>
              </a:rPr>
              <a:t>et al</a:t>
            </a:r>
            <a:r>
              <a:rPr lang="en-US" sz="1400">
                <a:solidFill>
                  <a:srgbClr val="808080"/>
                </a:solidFill>
                <a:latin typeface="Arial"/>
                <a:ea typeface="Arial"/>
                <a:cs typeface="Arial"/>
                <a:sym typeface="Arial"/>
              </a:rPr>
              <a:t>. </a:t>
            </a:r>
            <a:r>
              <a:rPr i="1" lang="en-US" sz="1400">
                <a:solidFill>
                  <a:srgbClr val="808080"/>
                </a:solidFill>
                <a:latin typeface="Arial"/>
                <a:ea typeface="Arial"/>
                <a:cs typeface="Arial"/>
                <a:sym typeface="Arial"/>
              </a:rPr>
              <a:t>Nature</a:t>
            </a:r>
            <a:r>
              <a:rPr lang="en-US" sz="1400">
                <a:solidFill>
                  <a:srgbClr val="808080"/>
                </a:solidFill>
                <a:latin typeface="Arial"/>
                <a:ea typeface="Arial"/>
                <a:cs typeface="Arial"/>
                <a:sym typeface="Arial"/>
              </a:rPr>
              <a:t> </a:t>
            </a:r>
            <a:r>
              <a:rPr b="1" lang="en-US" sz="1400">
                <a:solidFill>
                  <a:srgbClr val="808080"/>
                </a:solidFill>
                <a:latin typeface="Arial"/>
                <a:ea typeface="Arial"/>
                <a:cs typeface="Arial"/>
                <a:sym typeface="Arial"/>
              </a:rPr>
              <a:t>000</a:t>
            </a:r>
            <a:r>
              <a:rPr lang="en-US" sz="1400">
                <a:solidFill>
                  <a:srgbClr val="808080"/>
                </a:solidFill>
                <a:latin typeface="Arial"/>
                <a:ea typeface="Arial"/>
                <a:cs typeface="Arial"/>
                <a:sym typeface="Arial"/>
              </a:rPr>
              <a:t>, 1-5 (2012) doi:10.1038/nature10856</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0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USA commuters</a:t>
            </a:r>
            <a:endParaRPr sz="1800"/>
          </a:p>
        </p:txBody>
      </p:sp>
      <p:pic>
        <p:nvPicPr>
          <p:cNvPr id="891" name="Google Shape;891;p107"/>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892" name="Google Shape;892;p107"/>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893" name="Google Shape;893;p107"/>
          <p:cNvPicPr preferRelativeResize="0"/>
          <p:nvPr/>
        </p:nvPicPr>
        <p:blipFill rotWithShape="1">
          <a:blip r:embed="rId5">
            <a:alphaModFix/>
          </a:blip>
          <a:srcRect b="0" l="0" r="0" t="0"/>
          <a:stretch/>
        </p:blipFill>
        <p:spPr>
          <a:xfrm>
            <a:off x="0" y="1121400"/>
            <a:ext cx="9143640" cy="5691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08"/>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Conclusions</a:t>
            </a:r>
            <a:endParaRPr sz="1800"/>
          </a:p>
        </p:txBody>
      </p:sp>
      <p:pic>
        <p:nvPicPr>
          <p:cNvPr id="900" name="Google Shape;900;p108"/>
          <p:cNvPicPr preferRelativeResize="0"/>
          <p:nvPr/>
        </p:nvPicPr>
        <p:blipFill rotWithShape="1">
          <a:blip r:embed="rId3">
            <a:alphaModFix/>
          </a:blip>
          <a:srcRect b="0" l="0" r="0" t="0"/>
          <a:stretch/>
        </p:blipFill>
        <p:spPr>
          <a:xfrm>
            <a:off x="107640" y="116640"/>
            <a:ext cx="1918800" cy="503640"/>
          </a:xfrm>
          <a:prstGeom prst="rect">
            <a:avLst/>
          </a:prstGeom>
          <a:noFill/>
          <a:ln>
            <a:noFill/>
          </a:ln>
        </p:spPr>
      </p:pic>
      <p:pic>
        <p:nvPicPr>
          <p:cNvPr id="901" name="Google Shape;901;p108"/>
          <p:cNvPicPr preferRelativeResize="0"/>
          <p:nvPr/>
        </p:nvPicPr>
        <p:blipFill rotWithShape="1">
          <a:blip r:embed="rId4">
            <a:alphaModFix/>
          </a:blip>
          <a:srcRect b="0" l="0" r="0" t="0"/>
          <a:stretch/>
        </p:blipFill>
        <p:spPr>
          <a:xfrm>
            <a:off x="7215120" y="116640"/>
            <a:ext cx="1856880" cy="580680"/>
          </a:xfrm>
          <a:prstGeom prst="rect">
            <a:avLst/>
          </a:prstGeom>
          <a:noFill/>
          <a:ln>
            <a:noFill/>
          </a:ln>
        </p:spPr>
      </p:pic>
      <p:pic>
        <p:nvPicPr>
          <p:cNvPr id="902" name="Google Shape;902;p108"/>
          <p:cNvPicPr preferRelativeResize="0"/>
          <p:nvPr/>
        </p:nvPicPr>
        <p:blipFill rotWithShape="1">
          <a:blip r:embed="rId5">
            <a:alphaModFix/>
          </a:blip>
          <a:srcRect b="2364" l="44738" r="40989" t="-74554"/>
          <a:stretch/>
        </p:blipFill>
        <p:spPr>
          <a:xfrm>
            <a:off x="1334520" y="3697200"/>
            <a:ext cx="1302120" cy="250200"/>
          </a:xfrm>
          <a:prstGeom prst="rect">
            <a:avLst/>
          </a:prstGeom>
          <a:noFill/>
          <a:ln>
            <a:noFill/>
          </a:ln>
        </p:spPr>
      </p:pic>
      <p:pic>
        <p:nvPicPr>
          <p:cNvPr id="903" name="Google Shape;903;p108"/>
          <p:cNvPicPr preferRelativeResize="0"/>
          <p:nvPr/>
        </p:nvPicPr>
        <p:blipFill rotWithShape="1">
          <a:blip r:embed="rId5">
            <a:alphaModFix/>
          </a:blip>
          <a:srcRect b="79688" l="0" r="93664" t="0"/>
          <a:stretch/>
        </p:blipFill>
        <p:spPr>
          <a:xfrm>
            <a:off x="398520" y="1335600"/>
            <a:ext cx="577440" cy="2150640"/>
          </a:xfrm>
          <a:prstGeom prst="rect">
            <a:avLst/>
          </a:prstGeom>
          <a:noFill/>
          <a:ln>
            <a:noFill/>
          </a:ln>
        </p:spPr>
      </p:pic>
      <p:pic>
        <p:nvPicPr>
          <p:cNvPr id="904" name="Google Shape;904;p108"/>
          <p:cNvPicPr preferRelativeResize="0"/>
          <p:nvPr/>
        </p:nvPicPr>
        <p:blipFill rotWithShape="1">
          <a:blip r:embed="rId5">
            <a:alphaModFix/>
          </a:blip>
          <a:srcRect b="79688" l="29460" r="47953" t="3139"/>
          <a:stretch/>
        </p:blipFill>
        <p:spPr>
          <a:xfrm>
            <a:off x="976320" y="1668600"/>
            <a:ext cx="2061360" cy="1818000"/>
          </a:xfrm>
          <a:prstGeom prst="rect">
            <a:avLst/>
          </a:prstGeom>
          <a:noFill/>
          <a:ln>
            <a:noFill/>
          </a:ln>
        </p:spPr>
      </p:pic>
      <p:pic>
        <p:nvPicPr>
          <p:cNvPr id="905" name="Google Shape;905;p108"/>
          <p:cNvPicPr preferRelativeResize="0"/>
          <p:nvPr/>
        </p:nvPicPr>
        <p:blipFill rotWithShape="1">
          <a:blip r:embed="rId5">
            <a:alphaModFix/>
          </a:blip>
          <a:srcRect b="4808" l="29460" r="47953" t="-76630"/>
          <a:stretch/>
        </p:blipFill>
        <p:spPr>
          <a:xfrm>
            <a:off x="976320" y="3486960"/>
            <a:ext cx="2061360" cy="211320"/>
          </a:xfrm>
          <a:prstGeom prst="rect">
            <a:avLst/>
          </a:prstGeom>
          <a:noFill/>
          <a:ln>
            <a:noFill/>
          </a:ln>
        </p:spPr>
      </p:pic>
      <p:sp>
        <p:nvSpPr>
          <p:cNvPr id="906" name="Google Shape;906;p108"/>
          <p:cNvSpPr/>
          <p:nvPr/>
        </p:nvSpPr>
        <p:spPr>
          <a:xfrm>
            <a:off x="1301760" y="1145160"/>
            <a:ext cx="1367640" cy="942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800">
                <a:solidFill>
                  <a:srgbClr val="000000"/>
                </a:solidFill>
                <a:latin typeface="Arial"/>
                <a:ea typeface="Arial"/>
                <a:cs typeface="Arial"/>
                <a:sym typeface="Arial"/>
              </a:rPr>
              <a:t>China:</a:t>
            </a:r>
            <a:endParaRPr sz="1800"/>
          </a:p>
        </p:txBody>
      </p:sp>
      <p:sp>
        <p:nvSpPr>
          <p:cNvPr id="907" name="Google Shape;907;p108"/>
          <p:cNvSpPr/>
          <p:nvPr/>
        </p:nvSpPr>
        <p:spPr>
          <a:xfrm>
            <a:off x="6588720" y="1052640"/>
            <a:ext cx="1077840" cy="942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2800">
                <a:solidFill>
                  <a:srgbClr val="000000"/>
                </a:solidFill>
                <a:latin typeface="Arial"/>
                <a:ea typeface="Arial"/>
                <a:cs typeface="Arial"/>
                <a:sym typeface="Arial"/>
              </a:rPr>
              <a:t>USA:</a:t>
            </a:r>
            <a:endParaRPr sz="1800"/>
          </a:p>
        </p:txBody>
      </p:sp>
      <p:sp>
        <p:nvSpPr>
          <p:cNvPr id="908" name="Google Shape;908;p108"/>
          <p:cNvSpPr/>
          <p:nvPr/>
        </p:nvSpPr>
        <p:spPr>
          <a:xfrm>
            <a:off x="3336480" y="1823400"/>
            <a:ext cx="2449800" cy="1796040"/>
          </a:xfrm>
          <a:prstGeom prst="rect">
            <a:avLst/>
          </a:prstGeom>
          <a:solidFill>
            <a:srgbClr val="F2DCDB"/>
          </a:solid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i="1" lang="en-US" sz="2800">
                <a:solidFill>
                  <a:srgbClr val="000000"/>
                </a:solidFill>
                <a:latin typeface="Arial"/>
                <a:ea typeface="Arial"/>
                <a:cs typeface="Arial"/>
                <a:sym typeface="Arial"/>
              </a:rPr>
              <a:t>Gravity model </a:t>
            </a:r>
            <a:r>
              <a:rPr lang="en-US" sz="2800">
                <a:solidFill>
                  <a:srgbClr val="000000"/>
                </a:solidFill>
                <a:latin typeface="Arial"/>
                <a:ea typeface="Arial"/>
                <a:cs typeface="Arial"/>
                <a:sym typeface="Arial"/>
              </a:rPr>
              <a:t>best describes the mobility.</a:t>
            </a:r>
            <a:endParaRPr sz="1800"/>
          </a:p>
        </p:txBody>
      </p:sp>
      <p:sp>
        <p:nvSpPr>
          <p:cNvPr id="909" name="Google Shape;909;p108"/>
          <p:cNvSpPr/>
          <p:nvPr/>
        </p:nvSpPr>
        <p:spPr>
          <a:xfrm>
            <a:off x="230400" y="4077000"/>
            <a:ext cx="8661600" cy="1796040"/>
          </a:xfrm>
          <a:prstGeom prst="rect">
            <a:avLst/>
          </a:prstGeom>
          <a:solidFill>
            <a:srgbClr val="F2DCDB"/>
          </a:solid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The distance between locations and the population at those locations can predict the movement between them better than just the population size alone.</a:t>
            </a:r>
            <a:endParaRPr sz="1800"/>
          </a:p>
        </p:txBody>
      </p:sp>
      <p:pic>
        <p:nvPicPr>
          <p:cNvPr id="910" name="Google Shape;910;p108"/>
          <p:cNvPicPr preferRelativeResize="0"/>
          <p:nvPr/>
        </p:nvPicPr>
        <p:blipFill rotWithShape="1">
          <a:blip r:embed="rId6">
            <a:alphaModFix/>
          </a:blip>
          <a:srcRect b="64595" l="41461" r="40967" t="8924"/>
          <a:stretch/>
        </p:blipFill>
        <p:spPr>
          <a:xfrm>
            <a:off x="6313320" y="1574280"/>
            <a:ext cx="1964160" cy="1842840"/>
          </a:xfrm>
          <a:prstGeom prst="rect">
            <a:avLst/>
          </a:prstGeom>
          <a:noFill/>
          <a:ln>
            <a:noFill/>
          </a:ln>
        </p:spPr>
      </p:pic>
      <p:pic>
        <p:nvPicPr>
          <p:cNvPr id="911" name="Google Shape;911;p108"/>
          <p:cNvPicPr preferRelativeResize="0"/>
          <p:nvPr/>
        </p:nvPicPr>
        <p:blipFill rotWithShape="1">
          <a:blip r:embed="rId6">
            <a:alphaModFix/>
          </a:blip>
          <a:srcRect b="-2522" l="40780" r="41831" t="-71613"/>
          <a:stretch/>
        </p:blipFill>
        <p:spPr>
          <a:xfrm>
            <a:off x="6239520" y="3417480"/>
            <a:ext cx="1944000" cy="659520"/>
          </a:xfrm>
          <a:prstGeom prst="rect">
            <a:avLst/>
          </a:prstGeom>
          <a:noFill/>
          <a:ln>
            <a:noFill/>
          </a:ln>
        </p:spPr>
      </p:pic>
      <p:pic>
        <p:nvPicPr>
          <p:cNvPr id="912" name="Google Shape;912;p108"/>
          <p:cNvPicPr preferRelativeResize="0"/>
          <p:nvPr/>
        </p:nvPicPr>
        <p:blipFill rotWithShape="1">
          <a:blip r:embed="rId6">
            <a:alphaModFix/>
          </a:blip>
          <a:srcRect b="64595" l="1980" r="-7769" t="0"/>
          <a:stretch/>
        </p:blipFill>
        <p:spPr>
          <a:xfrm>
            <a:off x="5977440" y="952920"/>
            <a:ext cx="367560" cy="246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6"/>
          <p:cNvSpPr txBox="1"/>
          <p:nvPr/>
        </p:nvSpPr>
        <p:spPr>
          <a:xfrm>
            <a:off x="685800" y="333360"/>
            <a:ext cx="7772040" cy="4424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BUT YOU MIGHT GET ASKED TO MAKE A QUANTITATIVE PREDICTION?</a:t>
            </a:r>
            <a:endParaRPr b="0" i="0" sz="1800" u="none" cap="none" strike="noStrike"/>
          </a:p>
        </p:txBody>
      </p:sp>
      <p:sp>
        <p:nvSpPr>
          <p:cNvPr id="221" name="Google Shape;221;p46"/>
          <p:cNvSpPr txBox="1"/>
          <p:nvPr/>
        </p:nvSpPr>
        <p:spPr>
          <a:xfrm>
            <a:off x="1143000" y="1684440"/>
            <a:ext cx="6859080" cy="31017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Lots of reasons, but consider the following example…</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You are on a TV quiz show</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Random child picked from the audience but you can’t see them</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You are told that its a 23 month old girl</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If you guess their height in cm exactly, you win a house in Belgravia</a:t>
            </a:r>
            <a:endParaRPr b="0" i="0" sz="1800" u="none" cap="none" strike="noStrike"/>
          </a:p>
          <a:p>
            <a:pPr indent="0" lvl="0" marL="0" marR="0" rtl="0" algn="l">
              <a:lnSpc>
                <a:spcPct val="100000"/>
              </a:lnSpc>
              <a:spcBef>
                <a:spcPts val="0"/>
              </a:spcBef>
              <a:spcAft>
                <a:spcPts val="0"/>
              </a:spcAft>
              <a:buNone/>
            </a:pPr>
            <a:r>
              <a:t/>
            </a:r>
            <a:endParaRPr b="0" i="0" sz="1800" u="none" cap="none" strike="noStrike"/>
          </a:p>
          <a:p>
            <a:pPr indent="0" lvl="0" marL="0" marR="0" rtl="0" algn="l">
              <a:spcBef>
                <a:spcPts val="0"/>
              </a:spcBef>
              <a:spcAft>
                <a:spcPts val="0"/>
              </a:spcAft>
              <a:buNone/>
            </a:pPr>
            <a:r>
              <a:t/>
            </a:r>
            <a:endParaRPr sz="1800"/>
          </a:p>
        </p:txBody>
      </p:sp>
      <p:sp>
        <p:nvSpPr>
          <p:cNvPr id="222" name="Google Shape;222;p46"/>
          <p:cNvSpPr/>
          <p:nvPr/>
        </p:nvSpPr>
        <p:spPr>
          <a:xfrm>
            <a:off x="2482920" y="5587920"/>
            <a:ext cx="4176360" cy="647280"/>
          </a:xfrm>
          <a:prstGeom prst="rect">
            <a:avLst/>
          </a:prstGeom>
          <a:solidFill>
            <a:srgbClr val="C0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6"/>
          <p:cNvSpPr/>
          <p:nvPr/>
        </p:nvSpPr>
        <p:spPr>
          <a:xfrm>
            <a:off x="2411280" y="5516640"/>
            <a:ext cx="4176360" cy="63936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Would you use a model?</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Would it be right?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7"/>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000000"/>
                </a:solidFill>
                <a:latin typeface="Arial"/>
                <a:ea typeface="Arial"/>
                <a:cs typeface="Arial"/>
                <a:sym typeface="Arial"/>
              </a:rPr>
              <a:t>AN OPTIMAL MODEL?</a:t>
            </a:r>
            <a:endParaRPr sz="1800"/>
          </a:p>
        </p:txBody>
      </p:sp>
      <p:sp>
        <p:nvSpPr>
          <p:cNvPr id="229" name="Google Shape;229;p47"/>
          <p:cNvSpPr/>
          <p:nvPr/>
        </p:nvSpPr>
        <p:spPr>
          <a:xfrm>
            <a:off x="21360" y="6629400"/>
            <a:ext cx="1767600" cy="242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US" sz="1000">
                <a:solidFill>
                  <a:srgbClr val="000000"/>
                </a:solidFill>
                <a:latin typeface="Arial"/>
                <a:ea typeface="Arial"/>
                <a:cs typeface="Arial"/>
                <a:sym typeface="Arial"/>
              </a:rPr>
              <a:t>Source: www.rcpch.ac.uk</a:t>
            </a:r>
            <a:endParaRPr sz="1800"/>
          </a:p>
        </p:txBody>
      </p:sp>
      <p:pic>
        <p:nvPicPr>
          <p:cNvPr id="230" name="Google Shape;230;p47"/>
          <p:cNvPicPr preferRelativeResize="0"/>
          <p:nvPr/>
        </p:nvPicPr>
        <p:blipFill rotWithShape="1">
          <a:blip r:embed="rId3">
            <a:alphaModFix/>
          </a:blip>
          <a:srcRect b="0" l="0" r="0" t="0"/>
          <a:stretch/>
        </p:blipFill>
        <p:spPr>
          <a:xfrm>
            <a:off x="4620600" y="757440"/>
            <a:ext cx="3695400" cy="5479560"/>
          </a:xfrm>
          <a:prstGeom prst="rect">
            <a:avLst/>
          </a:prstGeom>
          <a:noFill/>
          <a:ln>
            <a:noFill/>
          </a:ln>
        </p:spPr>
      </p:pic>
      <p:pic>
        <p:nvPicPr>
          <p:cNvPr id="231" name="Google Shape;231;p47"/>
          <p:cNvPicPr preferRelativeResize="0"/>
          <p:nvPr/>
        </p:nvPicPr>
        <p:blipFill rotWithShape="1">
          <a:blip r:embed="rId4">
            <a:alphaModFix/>
          </a:blip>
          <a:srcRect b="0" l="0" r="0" t="0"/>
          <a:stretch/>
        </p:blipFill>
        <p:spPr>
          <a:xfrm>
            <a:off x="611640" y="685440"/>
            <a:ext cx="3178080" cy="564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8"/>
          <p:cNvSpPr txBox="1"/>
          <p:nvPr/>
        </p:nvSpPr>
        <p:spPr>
          <a:xfrm>
            <a:off x="1219320" y="46080"/>
            <a:ext cx="6552720" cy="5630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800">
                <a:solidFill>
                  <a:srgbClr val="000000"/>
                </a:solidFill>
                <a:latin typeface="Arial"/>
                <a:ea typeface="Arial"/>
                <a:cs typeface="Arial"/>
                <a:sym typeface="Arial"/>
              </a:rPr>
              <a:t>QUESTIONS TO HAVE IN MIND ABOUT MODELLING PAPERS</a:t>
            </a:r>
            <a:endParaRPr sz="1800"/>
          </a:p>
        </p:txBody>
      </p:sp>
      <p:sp>
        <p:nvSpPr>
          <p:cNvPr id="237" name="Google Shape;237;p48"/>
          <p:cNvSpPr txBox="1"/>
          <p:nvPr/>
        </p:nvSpPr>
        <p:spPr>
          <a:xfrm>
            <a:off x="1676520" y="1905120"/>
            <a:ext cx="6019560" cy="3352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questions is the paper addressing (Question)?</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What are the key results (Results)?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Criticism of model structure (Methods)?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How well were data used (Data)?</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solidFill>
                  <a:srgbClr val="000000"/>
                </a:solidFill>
                <a:latin typeface="Arial"/>
                <a:ea typeface="Arial"/>
                <a:cs typeface="Arial"/>
                <a:sym typeface="Arial"/>
              </a:rPr>
              <a:t>Are the claims interesting/important and supported (Overall)?</a:t>
            </a:r>
            <a:endParaRPr sz="1800"/>
          </a:p>
          <a:p>
            <a:pPr indent="0" lvl="0" marL="0" marR="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Assess structure and relationship to data to rate overall quality of evidence relative to specific claims</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